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4"/>
  </p:notesMasterIdLst>
  <p:sldIdLst>
    <p:sldId id="297" r:id="rId6"/>
    <p:sldId id="287" r:id="rId7"/>
    <p:sldId id="321" r:id="rId8"/>
    <p:sldId id="338" r:id="rId9"/>
    <p:sldId id="386" r:id="rId10"/>
    <p:sldId id="288" r:id="rId11"/>
    <p:sldId id="322" r:id="rId12"/>
    <p:sldId id="390" r:id="rId13"/>
    <p:sldId id="260" r:id="rId14"/>
    <p:sldId id="392" r:id="rId15"/>
    <p:sldId id="393" r:id="rId16"/>
    <p:sldId id="388" r:id="rId17"/>
    <p:sldId id="387" r:id="rId18"/>
    <p:sldId id="394" r:id="rId19"/>
    <p:sldId id="391" r:id="rId20"/>
    <p:sldId id="395" r:id="rId21"/>
    <p:sldId id="320" r:id="rId22"/>
    <p:sldId id="2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ince, Vanessa" initials="QV" lastIdx="4" clrIdx="0">
    <p:extLst>
      <p:ext uri="{19B8F6BF-5375-455C-9EA6-DF929625EA0E}">
        <p15:presenceInfo xmlns:p15="http://schemas.microsoft.com/office/powerpoint/2012/main" userId="S::vquince@kingcounty.gov::b9e35d23-da33-4fdf-9d3e-f6470c38ba26" providerId="AD"/>
      </p:ext>
    </p:extLst>
  </p:cmAuthor>
  <p:cmAuthor id="2" name="Sanford, Sara Jaye" initials="SJ" lastIdx="12" clrIdx="1">
    <p:extLst>
      <p:ext uri="{19B8F6BF-5375-455C-9EA6-DF929625EA0E}">
        <p15:presenceInfo xmlns:p15="http://schemas.microsoft.com/office/powerpoint/2012/main" userId="S::sjsanford@kingcounty.gov::b536532f-f26c-422f-8599-99f169f5f167" providerId="AD"/>
      </p:ext>
    </p:extLst>
  </p:cmAuthor>
  <p:cmAuthor id="3" name="McCracken, Joie" initials="MJ" lastIdx="21" clrIdx="2">
    <p:extLst>
      <p:ext uri="{19B8F6BF-5375-455C-9EA6-DF929625EA0E}">
        <p15:presenceInfo xmlns:p15="http://schemas.microsoft.com/office/powerpoint/2012/main" userId="S::jmccracken@kingcounty.gov::7172864d-b669-4a2d-a2ee-07eea4cbeca0" providerId="AD"/>
      </p:ext>
    </p:extLst>
  </p:cmAuthor>
  <p:cmAuthor id="4" name="Toyoji, Mariko" initials="TM" lastIdx="5" clrIdx="3">
    <p:extLst>
      <p:ext uri="{19B8F6BF-5375-455C-9EA6-DF929625EA0E}">
        <p15:presenceInfo xmlns:p15="http://schemas.microsoft.com/office/powerpoint/2012/main" userId="S::mtoyoji@kingcounty.gov::19e4b35b-7197-4a35-883b-864f43c5aa3e" providerId="AD"/>
      </p:ext>
    </p:extLst>
  </p:cmAuthor>
  <p:cmAuthor id="5" name="Mohamed, Hani" initials="MH" lastIdx="12" clrIdx="4">
    <p:extLst>
      <p:ext uri="{19B8F6BF-5375-455C-9EA6-DF929625EA0E}">
        <p15:presenceInfo xmlns:p15="http://schemas.microsoft.com/office/powerpoint/2012/main" userId="S::hanimohamed@kingcounty.gov::ae0bfd88-2e61-435a-ba1d-22f4f8d958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0E8"/>
    <a:srgbClr val="376B62"/>
    <a:srgbClr val="45857A"/>
    <a:srgbClr val="4D9488"/>
    <a:srgbClr val="4472C4"/>
    <a:srgbClr val="C6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3455" autoAdjust="0"/>
  </p:normalViewPr>
  <p:slideViewPr>
    <p:cSldViewPr snapToGrid="0">
      <p:cViewPr varScale="1">
        <p:scale>
          <a:sx n="29" d="100"/>
          <a:sy n="29" d="100"/>
        </p:scale>
        <p:origin x="208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4754C6-5C97-4C4A-90BC-B1F5DD2B473C}"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A41084C4-365E-4B4A-A724-7EDE2E5B5953}">
      <dgm:prSet phldrT="[Text]" custT="1"/>
      <dgm:spPr/>
      <dgm:t>
        <a:bodyPr/>
        <a:lstStyle/>
        <a:p>
          <a:r>
            <a:rPr lang="en-US" sz="2400" b="1"/>
            <a:t>Personalize</a:t>
          </a:r>
        </a:p>
      </dgm:t>
    </dgm:pt>
    <dgm:pt modelId="{ED1FDED4-FA47-4E13-B019-5C717DC62671}" type="parTrans" cxnId="{B03086B0-63A0-4BD4-842A-6E21C5B103AE}">
      <dgm:prSet/>
      <dgm:spPr/>
      <dgm:t>
        <a:bodyPr/>
        <a:lstStyle/>
        <a:p>
          <a:endParaRPr lang="en-US"/>
        </a:p>
      </dgm:t>
    </dgm:pt>
    <dgm:pt modelId="{AB120A3B-3C7D-4F91-A6C5-8D03E290E07C}" type="sibTrans" cxnId="{B03086B0-63A0-4BD4-842A-6E21C5B103AE}">
      <dgm:prSet/>
      <dgm:spPr/>
      <dgm:t>
        <a:bodyPr/>
        <a:lstStyle/>
        <a:p>
          <a:endParaRPr lang="en-US"/>
        </a:p>
      </dgm:t>
    </dgm:pt>
    <dgm:pt modelId="{A5FF7FF0-607B-4AF8-A5F4-3689AEBCE1C6}">
      <dgm:prSet phldrT="[Text]" custT="1"/>
      <dgm:spPr/>
      <dgm:t>
        <a:bodyPr/>
        <a:lstStyle/>
        <a:p>
          <a:r>
            <a:rPr lang="en-US" sz="1800"/>
            <a:t>Avoid short, anonymous, over-simplified stories that remove the human element</a:t>
          </a:r>
        </a:p>
      </dgm:t>
    </dgm:pt>
    <dgm:pt modelId="{D00E432D-99EE-4290-B939-C40C206C69E8}" type="parTrans" cxnId="{0F793D29-5533-4171-942F-58ED93CCC1E5}">
      <dgm:prSet/>
      <dgm:spPr/>
      <dgm:t>
        <a:bodyPr/>
        <a:lstStyle/>
        <a:p>
          <a:endParaRPr lang="en-US"/>
        </a:p>
      </dgm:t>
    </dgm:pt>
    <dgm:pt modelId="{7F7F0E16-93A3-4898-9158-1FB6076D7141}" type="sibTrans" cxnId="{0F793D29-5533-4171-942F-58ED93CCC1E5}">
      <dgm:prSet/>
      <dgm:spPr/>
      <dgm:t>
        <a:bodyPr/>
        <a:lstStyle/>
        <a:p>
          <a:endParaRPr lang="en-US"/>
        </a:p>
      </dgm:t>
    </dgm:pt>
    <dgm:pt modelId="{647D5EC6-533A-402D-86D9-55936B160767}">
      <dgm:prSet phldrT="[Text]" custT="1"/>
      <dgm:spPr/>
      <dgm:t>
        <a:bodyPr/>
        <a:lstStyle/>
        <a:p>
          <a:r>
            <a:rPr lang="en-US" sz="2400" b="1"/>
            <a:t>Ask someone how they want their story shared</a:t>
          </a:r>
        </a:p>
      </dgm:t>
    </dgm:pt>
    <dgm:pt modelId="{21D5F9ED-921D-4492-8134-2B0F1D15E6DC}" type="parTrans" cxnId="{85A485AC-23A7-45E9-83CA-D78D6C20632E}">
      <dgm:prSet/>
      <dgm:spPr/>
      <dgm:t>
        <a:bodyPr/>
        <a:lstStyle/>
        <a:p>
          <a:endParaRPr lang="en-US"/>
        </a:p>
      </dgm:t>
    </dgm:pt>
    <dgm:pt modelId="{FA467E5F-7A2A-43A0-921D-0199D9A4108A}" type="sibTrans" cxnId="{85A485AC-23A7-45E9-83CA-D78D6C20632E}">
      <dgm:prSet/>
      <dgm:spPr/>
      <dgm:t>
        <a:bodyPr/>
        <a:lstStyle/>
        <a:p>
          <a:endParaRPr lang="en-US"/>
        </a:p>
      </dgm:t>
    </dgm:pt>
    <dgm:pt modelId="{D6B19AAB-30B0-4812-8B4A-180606AFDF08}">
      <dgm:prSet phldrT="[Text]" custT="1"/>
      <dgm:spPr/>
      <dgm:t>
        <a:bodyPr/>
        <a:lstStyle/>
        <a:p>
          <a:pPr rtl="0"/>
          <a:r>
            <a:rPr lang="en-US" sz="1600"/>
            <a:t>Ask</a:t>
          </a:r>
          <a:r>
            <a:rPr lang="en-US" sz="1600">
              <a:latin typeface="Corbel" panose="020B0503020204020204"/>
            </a:rPr>
            <a:t> community members </a:t>
          </a:r>
          <a:r>
            <a:rPr lang="en-US" sz="1600"/>
            <a:t>to be partners in how and where stories are told.</a:t>
          </a:r>
          <a:r>
            <a:rPr lang="en-US" sz="1600">
              <a:latin typeface="Corbel" panose="020B0503020204020204"/>
            </a:rPr>
            <a:t> </a:t>
          </a:r>
          <a:r>
            <a:rPr lang="en-US" sz="1600"/>
            <a:t> Ensure that telling a story that benefits an organization also benefits the individual. Be aware of the power dynamic and ask: would I share this story if it were about me?</a:t>
          </a:r>
        </a:p>
      </dgm:t>
    </dgm:pt>
    <dgm:pt modelId="{9DD95327-A013-4F0E-A85D-AAB844C9CC95}" type="parTrans" cxnId="{2C08C2AE-F865-494F-B4AA-C04442843778}">
      <dgm:prSet/>
      <dgm:spPr/>
      <dgm:t>
        <a:bodyPr/>
        <a:lstStyle/>
        <a:p>
          <a:endParaRPr lang="en-US"/>
        </a:p>
      </dgm:t>
    </dgm:pt>
    <dgm:pt modelId="{56C3124D-35F5-42BC-95E2-A7F04DCC88CF}" type="sibTrans" cxnId="{2C08C2AE-F865-494F-B4AA-C04442843778}">
      <dgm:prSet/>
      <dgm:spPr/>
      <dgm:t>
        <a:bodyPr/>
        <a:lstStyle/>
        <a:p>
          <a:endParaRPr lang="en-US"/>
        </a:p>
      </dgm:t>
    </dgm:pt>
    <dgm:pt modelId="{A2FDC736-32EC-4BC8-9297-B38CBE259156}">
      <dgm:prSet phldrT="[Text]" custT="1"/>
      <dgm:spPr/>
      <dgm:t>
        <a:bodyPr/>
        <a:lstStyle/>
        <a:p>
          <a:r>
            <a:rPr lang="en-US" sz="2400" b="1"/>
            <a:t>Be a partner, not a savior</a:t>
          </a:r>
        </a:p>
      </dgm:t>
    </dgm:pt>
    <dgm:pt modelId="{BBAEDA67-11D7-4B03-9A68-2D9FF6B8455B}" type="parTrans" cxnId="{EFF39325-476C-4171-A134-6C3F6F722228}">
      <dgm:prSet/>
      <dgm:spPr/>
      <dgm:t>
        <a:bodyPr/>
        <a:lstStyle/>
        <a:p>
          <a:endParaRPr lang="en-US"/>
        </a:p>
      </dgm:t>
    </dgm:pt>
    <dgm:pt modelId="{689EF2BF-D9C7-4B59-A185-3E60089BD3BC}" type="sibTrans" cxnId="{EFF39325-476C-4171-A134-6C3F6F722228}">
      <dgm:prSet/>
      <dgm:spPr/>
      <dgm:t>
        <a:bodyPr/>
        <a:lstStyle/>
        <a:p>
          <a:endParaRPr lang="en-US"/>
        </a:p>
      </dgm:t>
    </dgm:pt>
    <dgm:pt modelId="{15E0C466-796E-41D2-BBA8-EBD17F2A9868}">
      <dgm:prSet phldrT="[Text]" custT="1"/>
      <dgm:spPr/>
      <dgm:t>
        <a:bodyPr/>
        <a:lstStyle/>
        <a:p>
          <a:r>
            <a:rPr lang="en-US" sz="1800"/>
            <a:t>Represent your organization as a partner in a person or community's success, not their savior.  Acknowledge individual's role in advocating for themselves and working hard to help themselves.</a:t>
          </a:r>
        </a:p>
      </dgm:t>
    </dgm:pt>
    <dgm:pt modelId="{34EA77BB-ED67-47C9-B5CC-B1CB99A8FFAA}" type="parTrans" cxnId="{9013A1B5-8DBF-4D1D-A3EF-AC24D1A60D1E}">
      <dgm:prSet/>
      <dgm:spPr/>
      <dgm:t>
        <a:bodyPr/>
        <a:lstStyle/>
        <a:p>
          <a:endParaRPr lang="en-US"/>
        </a:p>
      </dgm:t>
    </dgm:pt>
    <dgm:pt modelId="{6CF24E83-7FC5-494E-BFE9-76B20F8E30BC}" type="sibTrans" cxnId="{9013A1B5-8DBF-4D1D-A3EF-AC24D1A60D1E}">
      <dgm:prSet/>
      <dgm:spPr/>
      <dgm:t>
        <a:bodyPr/>
        <a:lstStyle/>
        <a:p>
          <a:endParaRPr lang="en-US"/>
        </a:p>
      </dgm:t>
    </dgm:pt>
    <dgm:pt modelId="{DB5F96A3-F503-4DC6-8C5F-BA47BD893030}">
      <dgm:prSet phldrT="[Text]" custT="1"/>
      <dgm:spPr/>
      <dgm:t>
        <a:bodyPr/>
        <a:lstStyle/>
        <a:p>
          <a:r>
            <a:rPr lang="en-US" sz="2400" b="1"/>
            <a:t>Ensure others can see themselves in the story</a:t>
          </a:r>
        </a:p>
      </dgm:t>
    </dgm:pt>
    <dgm:pt modelId="{ACCF7EF0-929D-4309-B437-3BF15986CF89}" type="parTrans" cxnId="{A7A477E2-CE15-489B-AC5C-CA9CE03D2618}">
      <dgm:prSet/>
      <dgm:spPr/>
      <dgm:t>
        <a:bodyPr/>
        <a:lstStyle/>
        <a:p>
          <a:endParaRPr lang="en-US"/>
        </a:p>
      </dgm:t>
    </dgm:pt>
    <dgm:pt modelId="{D621D99F-DC32-41BF-A955-96F4478ABB63}" type="sibTrans" cxnId="{A7A477E2-CE15-489B-AC5C-CA9CE03D2618}">
      <dgm:prSet/>
      <dgm:spPr/>
      <dgm:t>
        <a:bodyPr/>
        <a:lstStyle/>
        <a:p>
          <a:endParaRPr lang="en-US"/>
        </a:p>
      </dgm:t>
    </dgm:pt>
    <dgm:pt modelId="{1B750352-5F38-4CE0-AAEB-CF01E3C365A9}">
      <dgm:prSet phldrT="[Text]" custT="1"/>
      <dgm:spPr/>
      <dgm:t>
        <a:bodyPr/>
        <a:lstStyle/>
        <a:p>
          <a:r>
            <a:rPr lang="en-US" sz="1800"/>
            <a:t>Stereotypes can be broken down when people see a family or friend's experience reflected in a story.  Normalize the experience.</a:t>
          </a:r>
        </a:p>
      </dgm:t>
    </dgm:pt>
    <dgm:pt modelId="{5265088B-B421-467C-B4C6-E1D936317BC0}" type="parTrans" cxnId="{821A6216-F4EC-4C96-9B87-0AF2192D19EC}">
      <dgm:prSet/>
      <dgm:spPr/>
      <dgm:t>
        <a:bodyPr/>
        <a:lstStyle/>
        <a:p>
          <a:endParaRPr lang="en-US"/>
        </a:p>
      </dgm:t>
    </dgm:pt>
    <dgm:pt modelId="{C1C4A28C-327E-4116-B467-0100442F5F2B}" type="sibTrans" cxnId="{821A6216-F4EC-4C96-9B87-0AF2192D19EC}">
      <dgm:prSet/>
      <dgm:spPr/>
      <dgm:t>
        <a:bodyPr/>
        <a:lstStyle/>
        <a:p>
          <a:endParaRPr lang="en-US"/>
        </a:p>
      </dgm:t>
    </dgm:pt>
    <dgm:pt modelId="{4A3217CA-239F-4AD3-B3F3-D76EA041FAEC}">
      <dgm:prSet phldrT="[Text]" custT="1"/>
      <dgm:spPr/>
      <dgm:t>
        <a:bodyPr/>
        <a:lstStyle/>
        <a:p>
          <a:r>
            <a:rPr lang="en-US" sz="2400" b="1"/>
            <a:t>Challenge myths</a:t>
          </a:r>
        </a:p>
      </dgm:t>
    </dgm:pt>
    <dgm:pt modelId="{2050992C-6247-4AB3-90A9-E7BADD3FF247}" type="parTrans" cxnId="{8E3EE868-3A73-44AC-B9CE-89E32D8A14AC}">
      <dgm:prSet/>
      <dgm:spPr/>
      <dgm:t>
        <a:bodyPr/>
        <a:lstStyle/>
        <a:p>
          <a:endParaRPr lang="en-US"/>
        </a:p>
      </dgm:t>
    </dgm:pt>
    <dgm:pt modelId="{FA8BF1C4-4B65-4FC3-8470-8FC1B8543134}" type="sibTrans" cxnId="{8E3EE868-3A73-44AC-B9CE-89E32D8A14AC}">
      <dgm:prSet/>
      <dgm:spPr/>
      <dgm:t>
        <a:bodyPr/>
        <a:lstStyle/>
        <a:p>
          <a:endParaRPr lang="en-US"/>
        </a:p>
      </dgm:t>
    </dgm:pt>
    <dgm:pt modelId="{52441B1D-57C5-414A-ACB5-F28F84BF7339}">
      <dgm:prSet phldrT="[Text]" custT="1"/>
      <dgm:spPr/>
      <dgm:t>
        <a:bodyPr/>
        <a:lstStyle/>
        <a:p>
          <a:r>
            <a:rPr lang="en-US" sz="1800"/>
            <a:t>Offer a surprising perspective, or new angle for an old issue to challenge myths and mental models.</a:t>
          </a:r>
        </a:p>
      </dgm:t>
    </dgm:pt>
    <dgm:pt modelId="{BF2954CA-61BB-4520-9B5E-AF34C2BE0CE4}" type="parTrans" cxnId="{13D2360B-7E7B-40B0-8F1F-02C7C0ACAE83}">
      <dgm:prSet/>
      <dgm:spPr/>
      <dgm:t>
        <a:bodyPr/>
        <a:lstStyle/>
        <a:p>
          <a:endParaRPr lang="en-US"/>
        </a:p>
      </dgm:t>
    </dgm:pt>
    <dgm:pt modelId="{4A5A6088-C234-4507-9E73-1FF8178EC8E6}" type="sibTrans" cxnId="{13D2360B-7E7B-40B0-8F1F-02C7C0ACAE83}">
      <dgm:prSet/>
      <dgm:spPr/>
      <dgm:t>
        <a:bodyPr/>
        <a:lstStyle/>
        <a:p>
          <a:endParaRPr lang="en-US"/>
        </a:p>
      </dgm:t>
    </dgm:pt>
    <dgm:pt modelId="{725FD7C0-8A24-4569-9F3D-EAE889861273}" type="pres">
      <dgm:prSet presAssocID="{664754C6-5C97-4C4A-90BC-B1F5DD2B473C}" presName="Name0" presStyleCnt="0">
        <dgm:presLayoutVars>
          <dgm:dir/>
          <dgm:animLvl val="lvl"/>
          <dgm:resizeHandles val="exact"/>
        </dgm:presLayoutVars>
      </dgm:prSet>
      <dgm:spPr/>
    </dgm:pt>
    <dgm:pt modelId="{7D38099D-7EA3-41FB-87A5-8FB44A0A2324}" type="pres">
      <dgm:prSet presAssocID="{A41084C4-365E-4B4A-A724-7EDE2E5B5953}" presName="linNode" presStyleCnt="0"/>
      <dgm:spPr/>
    </dgm:pt>
    <dgm:pt modelId="{13C0B81B-2154-496C-919C-7AE728627439}" type="pres">
      <dgm:prSet presAssocID="{A41084C4-365E-4B4A-A724-7EDE2E5B5953}" presName="parentText" presStyleLbl="node1" presStyleIdx="0" presStyleCnt="5" custScaleX="76080" custLinFactNeighborX="-1302">
        <dgm:presLayoutVars>
          <dgm:chMax val="1"/>
          <dgm:bulletEnabled val="1"/>
        </dgm:presLayoutVars>
      </dgm:prSet>
      <dgm:spPr/>
    </dgm:pt>
    <dgm:pt modelId="{FBE5B786-EA09-4372-BADC-F33C779F5A92}" type="pres">
      <dgm:prSet presAssocID="{A41084C4-365E-4B4A-A724-7EDE2E5B5953}" presName="descendantText" presStyleLbl="alignAccFollowNode1" presStyleIdx="0" presStyleCnt="5" custScaleX="105208">
        <dgm:presLayoutVars>
          <dgm:bulletEnabled val="1"/>
        </dgm:presLayoutVars>
      </dgm:prSet>
      <dgm:spPr/>
    </dgm:pt>
    <dgm:pt modelId="{24119128-8EA7-4FDB-B047-B1C557511B21}" type="pres">
      <dgm:prSet presAssocID="{AB120A3B-3C7D-4F91-A6C5-8D03E290E07C}" presName="sp" presStyleCnt="0"/>
      <dgm:spPr/>
    </dgm:pt>
    <dgm:pt modelId="{2C20CEC4-D7DC-4487-AD35-E88FAEC2528E}" type="pres">
      <dgm:prSet presAssocID="{647D5EC6-533A-402D-86D9-55936B160767}" presName="linNode" presStyleCnt="0"/>
      <dgm:spPr/>
    </dgm:pt>
    <dgm:pt modelId="{0303CA5E-26EB-47BE-B60D-6ECC03DF9143}" type="pres">
      <dgm:prSet presAssocID="{647D5EC6-533A-402D-86D9-55936B160767}" presName="parentText" presStyleLbl="node1" presStyleIdx="1" presStyleCnt="5" custScaleX="76080" custLinFactNeighborX="-1302">
        <dgm:presLayoutVars>
          <dgm:chMax val="1"/>
          <dgm:bulletEnabled val="1"/>
        </dgm:presLayoutVars>
      </dgm:prSet>
      <dgm:spPr/>
    </dgm:pt>
    <dgm:pt modelId="{1A44D61A-F5D4-40C3-A93A-ED9A1E3C6C0E}" type="pres">
      <dgm:prSet presAssocID="{647D5EC6-533A-402D-86D9-55936B160767}" presName="descendantText" presStyleLbl="alignAccFollowNode1" presStyleIdx="1" presStyleCnt="5" custScaleX="105208" custScaleY="145540">
        <dgm:presLayoutVars>
          <dgm:bulletEnabled val="1"/>
        </dgm:presLayoutVars>
      </dgm:prSet>
      <dgm:spPr/>
    </dgm:pt>
    <dgm:pt modelId="{439F31C5-DD76-4BFB-8220-88497142E108}" type="pres">
      <dgm:prSet presAssocID="{FA467E5F-7A2A-43A0-921D-0199D9A4108A}" presName="sp" presStyleCnt="0"/>
      <dgm:spPr/>
    </dgm:pt>
    <dgm:pt modelId="{BAC0689D-4175-4075-B5C8-4237BD1D1C5E}" type="pres">
      <dgm:prSet presAssocID="{A2FDC736-32EC-4BC8-9297-B38CBE259156}" presName="linNode" presStyleCnt="0"/>
      <dgm:spPr/>
    </dgm:pt>
    <dgm:pt modelId="{BC019592-3980-4A2B-998F-4337D56C08F4}" type="pres">
      <dgm:prSet presAssocID="{A2FDC736-32EC-4BC8-9297-B38CBE259156}" presName="parentText" presStyleLbl="node1" presStyleIdx="2" presStyleCnt="5" custScaleX="76080" custLinFactNeighborX="-1302">
        <dgm:presLayoutVars>
          <dgm:chMax val="1"/>
          <dgm:bulletEnabled val="1"/>
        </dgm:presLayoutVars>
      </dgm:prSet>
      <dgm:spPr/>
    </dgm:pt>
    <dgm:pt modelId="{6DE71A4D-8E8C-474E-BEF8-DC69D98D288E}" type="pres">
      <dgm:prSet presAssocID="{A2FDC736-32EC-4BC8-9297-B38CBE259156}" presName="descendantText" presStyleLbl="alignAccFollowNode1" presStyleIdx="2" presStyleCnt="5" custScaleX="105208">
        <dgm:presLayoutVars>
          <dgm:bulletEnabled val="1"/>
        </dgm:presLayoutVars>
      </dgm:prSet>
      <dgm:spPr/>
    </dgm:pt>
    <dgm:pt modelId="{F55003B5-653D-4A26-9F5A-9B767143EE5C}" type="pres">
      <dgm:prSet presAssocID="{689EF2BF-D9C7-4B59-A185-3E60089BD3BC}" presName="sp" presStyleCnt="0"/>
      <dgm:spPr/>
    </dgm:pt>
    <dgm:pt modelId="{0844EA24-299E-4ACC-BE05-39741147C959}" type="pres">
      <dgm:prSet presAssocID="{DB5F96A3-F503-4DC6-8C5F-BA47BD893030}" presName="linNode" presStyleCnt="0"/>
      <dgm:spPr/>
    </dgm:pt>
    <dgm:pt modelId="{A6A8256B-2861-4B73-B330-D11208E154CC}" type="pres">
      <dgm:prSet presAssocID="{DB5F96A3-F503-4DC6-8C5F-BA47BD893030}" presName="parentText" presStyleLbl="node1" presStyleIdx="3" presStyleCnt="5" custScaleX="76080" custLinFactNeighborX="-1302">
        <dgm:presLayoutVars>
          <dgm:chMax val="1"/>
          <dgm:bulletEnabled val="1"/>
        </dgm:presLayoutVars>
      </dgm:prSet>
      <dgm:spPr/>
    </dgm:pt>
    <dgm:pt modelId="{0ACFCF72-FA8C-4664-98FB-33C2D3B20684}" type="pres">
      <dgm:prSet presAssocID="{DB5F96A3-F503-4DC6-8C5F-BA47BD893030}" presName="descendantText" presStyleLbl="alignAccFollowNode1" presStyleIdx="3" presStyleCnt="5" custScaleX="105208">
        <dgm:presLayoutVars>
          <dgm:bulletEnabled val="1"/>
        </dgm:presLayoutVars>
      </dgm:prSet>
      <dgm:spPr/>
    </dgm:pt>
    <dgm:pt modelId="{E07004BC-1D37-486D-B630-8780202D9485}" type="pres">
      <dgm:prSet presAssocID="{D621D99F-DC32-41BF-A955-96F4478ABB63}" presName="sp" presStyleCnt="0"/>
      <dgm:spPr/>
    </dgm:pt>
    <dgm:pt modelId="{49658831-CE7F-4A89-BB0C-96B9C7A8A153}" type="pres">
      <dgm:prSet presAssocID="{4A3217CA-239F-4AD3-B3F3-D76EA041FAEC}" presName="linNode" presStyleCnt="0"/>
      <dgm:spPr/>
    </dgm:pt>
    <dgm:pt modelId="{C16FB695-ABEA-4E25-924E-A6800C12DC50}" type="pres">
      <dgm:prSet presAssocID="{4A3217CA-239F-4AD3-B3F3-D76EA041FAEC}" presName="parentText" presStyleLbl="node1" presStyleIdx="4" presStyleCnt="5" custScaleX="76080" custLinFactNeighborX="-1302">
        <dgm:presLayoutVars>
          <dgm:chMax val="1"/>
          <dgm:bulletEnabled val="1"/>
        </dgm:presLayoutVars>
      </dgm:prSet>
      <dgm:spPr/>
    </dgm:pt>
    <dgm:pt modelId="{BFD5EA52-A2EF-4BF8-BFAD-DFD499DF7D66}" type="pres">
      <dgm:prSet presAssocID="{4A3217CA-239F-4AD3-B3F3-D76EA041FAEC}" presName="descendantText" presStyleLbl="alignAccFollowNode1" presStyleIdx="4" presStyleCnt="5" custScaleX="105208">
        <dgm:presLayoutVars>
          <dgm:bulletEnabled val="1"/>
        </dgm:presLayoutVars>
      </dgm:prSet>
      <dgm:spPr/>
    </dgm:pt>
  </dgm:ptLst>
  <dgm:cxnLst>
    <dgm:cxn modelId="{2A09DA03-1ADE-4579-9A85-79506E837020}" type="presOf" srcId="{664754C6-5C97-4C4A-90BC-B1F5DD2B473C}" destId="{725FD7C0-8A24-4569-9F3D-EAE889861273}" srcOrd="0" destOrd="0" presId="urn:microsoft.com/office/officeart/2005/8/layout/vList5"/>
    <dgm:cxn modelId="{13D2360B-7E7B-40B0-8F1F-02C7C0ACAE83}" srcId="{4A3217CA-239F-4AD3-B3F3-D76EA041FAEC}" destId="{52441B1D-57C5-414A-ACB5-F28F84BF7339}" srcOrd="0" destOrd="0" parTransId="{BF2954CA-61BB-4520-9B5E-AF34C2BE0CE4}" sibTransId="{4A5A6088-C234-4507-9E73-1FF8178EC8E6}"/>
    <dgm:cxn modelId="{60760F0F-84E9-4FEE-A43D-BE0763D1A8D5}" type="presOf" srcId="{D6B19AAB-30B0-4812-8B4A-180606AFDF08}" destId="{1A44D61A-F5D4-40C3-A93A-ED9A1E3C6C0E}" srcOrd="0" destOrd="0" presId="urn:microsoft.com/office/officeart/2005/8/layout/vList5"/>
    <dgm:cxn modelId="{838F1310-207E-431E-9A09-B1A52C85EB33}" type="presOf" srcId="{A2FDC736-32EC-4BC8-9297-B38CBE259156}" destId="{BC019592-3980-4A2B-998F-4337D56C08F4}" srcOrd="0" destOrd="0" presId="urn:microsoft.com/office/officeart/2005/8/layout/vList5"/>
    <dgm:cxn modelId="{821A6216-F4EC-4C96-9B87-0AF2192D19EC}" srcId="{DB5F96A3-F503-4DC6-8C5F-BA47BD893030}" destId="{1B750352-5F38-4CE0-AAEB-CF01E3C365A9}" srcOrd="0" destOrd="0" parTransId="{5265088B-B421-467C-B4C6-E1D936317BC0}" sibTransId="{C1C4A28C-327E-4116-B467-0100442F5F2B}"/>
    <dgm:cxn modelId="{EFF39325-476C-4171-A134-6C3F6F722228}" srcId="{664754C6-5C97-4C4A-90BC-B1F5DD2B473C}" destId="{A2FDC736-32EC-4BC8-9297-B38CBE259156}" srcOrd="2" destOrd="0" parTransId="{BBAEDA67-11D7-4B03-9A68-2D9FF6B8455B}" sibTransId="{689EF2BF-D9C7-4B59-A185-3E60089BD3BC}"/>
    <dgm:cxn modelId="{0F793D29-5533-4171-942F-58ED93CCC1E5}" srcId="{A41084C4-365E-4B4A-A724-7EDE2E5B5953}" destId="{A5FF7FF0-607B-4AF8-A5F4-3689AEBCE1C6}" srcOrd="0" destOrd="0" parTransId="{D00E432D-99EE-4290-B939-C40C206C69E8}" sibTransId="{7F7F0E16-93A3-4898-9158-1FB6076D7141}"/>
    <dgm:cxn modelId="{61996136-4C4A-4EE7-99EE-BE8F34D37CF2}" type="presOf" srcId="{15E0C466-796E-41D2-BBA8-EBD17F2A9868}" destId="{6DE71A4D-8E8C-474E-BEF8-DC69D98D288E}" srcOrd="0" destOrd="0" presId="urn:microsoft.com/office/officeart/2005/8/layout/vList5"/>
    <dgm:cxn modelId="{0F8BF63F-AD4B-47B0-BFEF-CB80FB312783}" type="presOf" srcId="{1B750352-5F38-4CE0-AAEB-CF01E3C365A9}" destId="{0ACFCF72-FA8C-4664-98FB-33C2D3B20684}" srcOrd="0" destOrd="0" presId="urn:microsoft.com/office/officeart/2005/8/layout/vList5"/>
    <dgm:cxn modelId="{E2844F44-D69F-41C1-9B2C-429CCF249597}" type="presOf" srcId="{DB5F96A3-F503-4DC6-8C5F-BA47BD893030}" destId="{A6A8256B-2861-4B73-B330-D11208E154CC}" srcOrd="0" destOrd="0" presId="urn:microsoft.com/office/officeart/2005/8/layout/vList5"/>
    <dgm:cxn modelId="{8E3EE868-3A73-44AC-B9CE-89E32D8A14AC}" srcId="{664754C6-5C97-4C4A-90BC-B1F5DD2B473C}" destId="{4A3217CA-239F-4AD3-B3F3-D76EA041FAEC}" srcOrd="4" destOrd="0" parTransId="{2050992C-6247-4AB3-90A9-E7BADD3FF247}" sibTransId="{FA8BF1C4-4B65-4FC3-8470-8FC1B8543134}"/>
    <dgm:cxn modelId="{1F366078-C52C-4FE9-B62A-C35CA7F26FD9}" type="presOf" srcId="{647D5EC6-533A-402D-86D9-55936B160767}" destId="{0303CA5E-26EB-47BE-B60D-6ECC03DF9143}" srcOrd="0" destOrd="0" presId="urn:microsoft.com/office/officeart/2005/8/layout/vList5"/>
    <dgm:cxn modelId="{1A84B58A-87EB-4CA4-AE82-BF48E7BA4A0D}" type="presOf" srcId="{A41084C4-365E-4B4A-A724-7EDE2E5B5953}" destId="{13C0B81B-2154-496C-919C-7AE728627439}" srcOrd="0" destOrd="0" presId="urn:microsoft.com/office/officeart/2005/8/layout/vList5"/>
    <dgm:cxn modelId="{85A485AC-23A7-45E9-83CA-D78D6C20632E}" srcId="{664754C6-5C97-4C4A-90BC-B1F5DD2B473C}" destId="{647D5EC6-533A-402D-86D9-55936B160767}" srcOrd="1" destOrd="0" parTransId="{21D5F9ED-921D-4492-8134-2B0F1D15E6DC}" sibTransId="{FA467E5F-7A2A-43A0-921D-0199D9A4108A}"/>
    <dgm:cxn modelId="{7FFE6BAE-DBCD-4466-8EF6-E1EE118A7893}" type="presOf" srcId="{A5FF7FF0-607B-4AF8-A5F4-3689AEBCE1C6}" destId="{FBE5B786-EA09-4372-BADC-F33C779F5A92}" srcOrd="0" destOrd="0" presId="urn:microsoft.com/office/officeart/2005/8/layout/vList5"/>
    <dgm:cxn modelId="{2C08C2AE-F865-494F-B4AA-C04442843778}" srcId="{647D5EC6-533A-402D-86D9-55936B160767}" destId="{D6B19AAB-30B0-4812-8B4A-180606AFDF08}" srcOrd="0" destOrd="0" parTransId="{9DD95327-A013-4F0E-A85D-AAB844C9CC95}" sibTransId="{56C3124D-35F5-42BC-95E2-A7F04DCC88CF}"/>
    <dgm:cxn modelId="{B03086B0-63A0-4BD4-842A-6E21C5B103AE}" srcId="{664754C6-5C97-4C4A-90BC-B1F5DD2B473C}" destId="{A41084C4-365E-4B4A-A724-7EDE2E5B5953}" srcOrd="0" destOrd="0" parTransId="{ED1FDED4-FA47-4E13-B019-5C717DC62671}" sibTransId="{AB120A3B-3C7D-4F91-A6C5-8D03E290E07C}"/>
    <dgm:cxn modelId="{9013A1B5-8DBF-4D1D-A3EF-AC24D1A60D1E}" srcId="{A2FDC736-32EC-4BC8-9297-B38CBE259156}" destId="{15E0C466-796E-41D2-BBA8-EBD17F2A9868}" srcOrd="0" destOrd="0" parTransId="{34EA77BB-ED67-47C9-B5CC-B1CB99A8FFAA}" sibTransId="{6CF24E83-7FC5-494E-BFE9-76B20F8E30BC}"/>
    <dgm:cxn modelId="{569E22E0-F856-415A-8980-EA68FD7E8A6F}" type="presOf" srcId="{52441B1D-57C5-414A-ACB5-F28F84BF7339}" destId="{BFD5EA52-A2EF-4BF8-BFAD-DFD499DF7D66}" srcOrd="0" destOrd="0" presId="urn:microsoft.com/office/officeart/2005/8/layout/vList5"/>
    <dgm:cxn modelId="{A7A477E2-CE15-489B-AC5C-CA9CE03D2618}" srcId="{664754C6-5C97-4C4A-90BC-B1F5DD2B473C}" destId="{DB5F96A3-F503-4DC6-8C5F-BA47BD893030}" srcOrd="3" destOrd="0" parTransId="{ACCF7EF0-929D-4309-B437-3BF15986CF89}" sibTransId="{D621D99F-DC32-41BF-A955-96F4478ABB63}"/>
    <dgm:cxn modelId="{FA0CBFE8-2F30-4554-ADBC-4BA2E6690C91}" type="presOf" srcId="{4A3217CA-239F-4AD3-B3F3-D76EA041FAEC}" destId="{C16FB695-ABEA-4E25-924E-A6800C12DC50}" srcOrd="0" destOrd="0" presId="urn:microsoft.com/office/officeart/2005/8/layout/vList5"/>
    <dgm:cxn modelId="{5A6D3EAC-20EF-4233-9678-5CE188A6B497}" type="presParOf" srcId="{725FD7C0-8A24-4569-9F3D-EAE889861273}" destId="{7D38099D-7EA3-41FB-87A5-8FB44A0A2324}" srcOrd="0" destOrd="0" presId="urn:microsoft.com/office/officeart/2005/8/layout/vList5"/>
    <dgm:cxn modelId="{C782258C-B163-4A94-9E72-743AFB01846D}" type="presParOf" srcId="{7D38099D-7EA3-41FB-87A5-8FB44A0A2324}" destId="{13C0B81B-2154-496C-919C-7AE728627439}" srcOrd="0" destOrd="0" presId="urn:microsoft.com/office/officeart/2005/8/layout/vList5"/>
    <dgm:cxn modelId="{6A3990D7-4707-45A5-86F7-6F7D3B8D5983}" type="presParOf" srcId="{7D38099D-7EA3-41FB-87A5-8FB44A0A2324}" destId="{FBE5B786-EA09-4372-BADC-F33C779F5A92}" srcOrd="1" destOrd="0" presId="urn:microsoft.com/office/officeart/2005/8/layout/vList5"/>
    <dgm:cxn modelId="{4AF76A5C-41D3-4CB6-9B3D-5BD56531498B}" type="presParOf" srcId="{725FD7C0-8A24-4569-9F3D-EAE889861273}" destId="{24119128-8EA7-4FDB-B047-B1C557511B21}" srcOrd="1" destOrd="0" presId="urn:microsoft.com/office/officeart/2005/8/layout/vList5"/>
    <dgm:cxn modelId="{A768B829-11F5-4A96-9130-52D4935EA256}" type="presParOf" srcId="{725FD7C0-8A24-4569-9F3D-EAE889861273}" destId="{2C20CEC4-D7DC-4487-AD35-E88FAEC2528E}" srcOrd="2" destOrd="0" presId="urn:microsoft.com/office/officeart/2005/8/layout/vList5"/>
    <dgm:cxn modelId="{56F48DA3-0321-47BF-98AB-D32E8C6E776E}" type="presParOf" srcId="{2C20CEC4-D7DC-4487-AD35-E88FAEC2528E}" destId="{0303CA5E-26EB-47BE-B60D-6ECC03DF9143}" srcOrd="0" destOrd="0" presId="urn:microsoft.com/office/officeart/2005/8/layout/vList5"/>
    <dgm:cxn modelId="{6129A036-4B83-4FD2-852B-4CD4021304AF}" type="presParOf" srcId="{2C20CEC4-D7DC-4487-AD35-E88FAEC2528E}" destId="{1A44D61A-F5D4-40C3-A93A-ED9A1E3C6C0E}" srcOrd="1" destOrd="0" presId="urn:microsoft.com/office/officeart/2005/8/layout/vList5"/>
    <dgm:cxn modelId="{D64FDD59-19DB-4F61-B8F1-B3B7BCC54127}" type="presParOf" srcId="{725FD7C0-8A24-4569-9F3D-EAE889861273}" destId="{439F31C5-DD76-4BFB-8220-88497142E108}" srcOrd="3" destOrd="0" presId="urn:microsoft.com/office/officeart/2005/8/layout/vList5"/>
    <dgm:cxn modelId="{0950C2DC-D58B-4287-95F2-BFDEBEE79F60}" type="presParOf" srcId="{725FD7C0-8A24-4569-9F3D-EAE889861273}" destId="{BAC0689D-4175-4075-B5C8-4237BD1D1C5E}" srcOrd="4" destOrd="0" presId="urn:microsoft.com/office/officeart/2005/8/layout/vList5"/>
    <dgm:cxn modelId="{162E4F87-1A43-4773-8055-D7D9B6B1515E}" type="presParOf" srcId="{BAC0689D-4175-4075-B5C8-4237BD1D1C5E}" destId="{BC019592-3980-4A2B-998F-4337D56C08F4}" srcOrd="0" destOrd="0" presId="urn:microsoft.com/office/officeart/2005/8/layout/vList5"/>
    <dgm:cxn modelId="{39644900-0F6D-4E55-BF42-8C15428BDEF4}" type="presParOf" srcId="{BAC0689D-4175-4075-B5C8-4237BD1D1C5E}" destId="{6DE71A4D-8E8C-474E-BEF8-DC69D98D288E}" srcOrd="1" destOrd="0" presId="urn:microsoft.com/office/officeart/2005/8/layout/vList5"/>
    <dgm:cxn modelId="{8F4764A4-5136-4981-A6F4-6EB09B13B56A}" type="presParOf" srcId="{725FD7C0-8A24-4569-9F3D-EAE889861273}" destId="{F55003B5-653D-4A26-9F5A-9B767143EE5C}" srcOrd="5" destOrd="0" presId="urn:microsoft.com/office/officeart/2005/8/layout/vList5"/>
    <dgm:cxn modelId="{083FD74F-BB0E-45DA-AF1D-C3DF92DC0C89}" type="presParOf" srcId="{725FD7C0-8A24-4569-9F3D-EAE889861273}" destId="{0844EA24-299E-4ACC-BE05-39741147C959}" srcOrd="6" destOrd="0" presId="urn:microsoft.com/office/officeart/2005/8/layout/vList5"/>
    <dgm:cxn modelId="{FCB752B4-3690-45E0-BE0E-AF9929536840}" type="presParOf" srcId="{0844EA24-299E-4ACC-BE05-39741147C959}" destId="{A6A8256B-2861-4B73-B330-D11208E154CC}" srcOrd="0" destOrd="0" presId="urn:microsoft.com/office/officeart/2005/8/layout/vList5"/>
    <dgm:cxn modelId="{7F93E18C-F4D6-41AB-9080-26603D577503}" type="presParOf" srcId="{0844EA24-299E-4ACC-BE05-39741147C959}" destId="{0ACFCF72-FA8C-4664-98FB-33C2D3B20684}" srcOrd="1" destOrd="0" presId="urn:microsoft.com/office/officeart/2005/8/layout/vList5"/>
    <dgm:cxn modelId="{B8A2A76C-4EA5-4EDF-B4B4-AEB8F60600EF}" type="presParOf" srcId="{725FD7C0-8A24-4569-9F3D-EAE889861273}" destId="{E07004BC-1D37-486D-B630-8780202D9485}" srcOrd="7" destOrd="0" presId="urn:microsoft.com/office/officeart/2005/8/layout/vList5"/>
    <dgm:cxn modelId="{A130C273-CBAF-45F1-9DAE-1E2B28AFB57A}" type="presParOf" srcId="{725FD7C0-8A24-4569-9F3D-EAE889861273}" destId="{49658831-CE7F-4A89-BB0C-96B9C7A8A153}" srcOrd="8" destOrd="0" presId="urn:microsoft.com/office/officeart/2005/8/layout/vList5"/>
    <dgm:cxn modelId="{F3545976-17D8-41C2-A1F9-CCD60E30F25C}" type="presParOf" srcId="{49658831-CE7F-4A89-BB0C-96B9C7A8A153}" destId="{C16FB695-ABEA-4E25-924E-A6800C12DC50}" srcOrd="0" destOrd="0" presId="urn:microsoft.com/office/officeart/2005/8/layout/vList5"/>
    <dgm:cxn modelId="{99AD23BC-0F79-4FA1-951E-D45B5352292E}" type="presParOf" srcId="{49658831-CE7F-4A89-BB0C-96B9C7A8A153}" destId="{BFD5EA52-A2EF-4BF8-BFAD-DFD499DF7D6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5B786-EA09-4372-BADC-F33C779F5A92}">
      <dsp:nvSpPr>
        <dsp:cNvPr id="0" name=""/>
        <dsp:cNvSpPr/>
      </dsp:nvSpPr>
      <dsp:spPr>
        <a:xfrm rot="5400000">
          <a:off x="6522444" y="-3182660"/>
          <a:ext cx="729272" cy="7280524"/>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a:t>Avoid short, anonymous, over-simplified stories that remove the human element</a:t>
          </a:r>
        </a:p>
      </dsp:txBody>
      <dsp:txXfrm rot="-5400000">
        <a:off x="3246818" y="128566"/>
        <a:ext cx="7244924" cy="658072"/>
      </dsp:txXfrm>
    </dsp:sp>
    <dsp:sp modelId="{13C0B81B-2154-496C-919C-7AE728627439}">
      <dsp:nvSpPr>
        <dsp:cNvPr id="0" name=""/>
        <dsp:cNvSpPr/>
      </dsp:nvSpPr>
      <dsp:spPr>
        <a:xfrm>
          <a:off x="195251" y="1806"/>
          <a:ext cx="2961467" cy="91159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a:t>Personalize</a:t>
          </a:r>
        </a:p>
      </dsp:txBody>
      <dsp:txXfrm>
        <a:off x="239751" y="46306"/>
        <a:ext cx="2872467" cy="822590"/>
      </dsp:txXfrm>
    </dsp:sp>
    <dsp:sp modelId="{1A44D61A-F5D4-40C3-A93A-ED9A1E3C6C0E}">
      <dsp:nvSpPr>
        <dsp:cNvPr id="0" name=""/>
        <dsp:cNvSpPr/>
      </dsp:nvSpPr>
      <dsp:spPr>
        <a:xfrm rot="5400000">
          <a:off x="6349942" y="-2147039"/>
          <a:ext cx="1061382" cy="7273414"/>
        </a:xfrm>
        <a:prstGeom prst="round2SameRect">
          <a:avLst/>
        </a:prstGeom>
        <a:solidFill>
          <a:schemeClr val="accent3">
            <a:tint val="40000"/>
            <a:alpha val="90000"/>
            <a:hueOff val="507285"/>
            <a:satOff val="25000"/>
            <a:lumOff val="445"/>
            <a:alphaOff val="0"/>
          </a:schemeClr>
        </a:solidFill>
        <a:ln w="12700" cap="flat" cmpd="sng" algn="ctr">
          <a:solidFill>
            <a:schemeClr val="accent3">
              <a:tint val="40000"/>
              <a:alpha val="90000"/>
              <a:hueOff val="507285"/>
              <a:satOff val="25000"/>
              <a:lumOff val="44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a:t>Ask</a:t>
          </a:r>
          <a:r>
            <a:rPr lang="en-US" sz="1600" kern="1200">
              <a:latin typeface="Corbel" panose="020B0503020204020204"/>
            </a:rPr>
            <a:t> community members </a:t>
          </a:r>
          <a:r>
            <a:rPr lang="en-US" sz="1600" kern="1200"/>
            <a:t>to be partners in how and where stories are told.</a:t>
          </a:r>
          <a:r>
            <a:rPr lang="en-US" sz="1600" kern="1200">
              <a:latin typeface="Corbel" panose="020B0503020204020204"/>
            </a:rPr>
            <a:t> </a:t>
          </a:r>
          <a:r>
            <a:rPr lang="en-US" sz="1600" kern="1200"/>
            <a:t> Ensure that telling a story that benefits an organization also benefits the individual. Be aware of the power dynamic and ask: would I share this story if it were about me?</a:t>
          </a:r>
        </a:p>
      </dsp:txBody>
      <dsp:txXfrm rot="-5400000">
        <a:off x="3243926" y="1010789"/>
        <a:ext cx="7221602" cy="957758"/>
      </dsp:txXfrm>
    </dsp:sp>
    <dsp:sp modelId="{0303CA5E-26EB-47BE-B60D-6ECC03DF9143}">
      <dsp:nvSpPr>
        <dsp:cNvPr id="0" name=""/>
        <dsp:cNvSpPr/>
      </dsp:nvSpPr>
      <dsp:spPr>
        <a:xfrm>
          <a:off x="195339" y="1033872"/>
          <a:ext cx="2958575" cy="911590"/>
        </a:xfrm>
        <a:prstGeom prst="round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a:t>Ask someone how they want their story shared</a:t>
          </a:r>
        </a:p>
      </dsp:txBody>
      <dsp:txXfrm>
        <a:off x="239839" y="1078372"/>
        <a:ext cx="2869575" cy="822590"/>
      </dsp:txXfrm>
    </dsp:sp>
    <dsp:sp modelId="{6DE71A4D-8E8C-474E-BEF8-DC69D98D288E}">
      <dsp:nvSpPr>
        <dsp:cNvPr id="0" name=""/>
        <dsp:cNvSpPr/>
      </dsp:nvSpPr>
      <dsp:spPr>
        <a:xfrm rot="5400000">
          <a:off x="6522444" y="-1118528"/>
          <a:ext cx="729272" cy="7280524"/>
        </a:xfrm>
        <a:prstGeom prst="round2SameRect">
          <a:avLst/>
        </a:prstGeom>
        <a:solidFill>
          <a:schemeClr val="accent3">
            <a:tint val="40000"/>
            <a:alpha val="90000"/>
            <a:hueOff val="1014570"/>
            <a:satOff val="50000"/>
            <a:lumOff val="890"/>
            <a:alphaOff val="0"/>
          </a:schemeClr>
        </a:solidFill>
        <a:ln w="12700" cap="flat" cmpd="sng" algn="ctr">
          <a:solidFill>
            <a:schemeClr val="accent3">
              <a:tint val="40000"/>
              <a:alpha val="90000"/>
              <a:hueOff val="1014570"/>
              <a:satOff val="50000"/>
              <a:lumOff val="8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a:t>Represent your organization as a partner in a person or community's success, not their savior.  Acknowledge individual's role in advocating for themselves and working hard to help themselves.</a:t>
          </a:r>
        </a:p>
      </dsp:txBody>
      <dsp:txXfrm rot="-5400000">
        <a:off x="3246818" y="2192698"/>
        <a:ext cx="7244924" cy="658072"/>
      </dsp:txXfrm>
    </dsp:sp>
    <dsp:sp modelId="{BC019592-3980-4A2B-998F-4337D56C08F4}">
      <dsp:nvSpPr>
        <dsp:cNvPr id="0" name=""/>
        <dsp:cNvSpPr/>
      </dsp:nvSpPr>
      <dsp:spPr>
        <a:xfrm>
          <a:off x="195251" y="2065938"/>
          <a:ext cx="2961467" cy="911590"/>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a:t>Be a partner, not a savior</a:t>
          </a:r>
        </a:p>
      </dsp:txBody>
      <dsp:txXfrm>
        <a:off x="239751" y="2110438"/>
        <a:ext cx="2872467" cy="822590"/>
      </dsp:txXfrm>
    </dsp:sp>
    <dsp:sp modelId="{0ACFCF72-FA8C-4664-98FB-33C2D3B20684}">
      <dsp:nvSpPr>
        <dsp:cNvPr id="0" name=""/>
        <dsp:cNvSpPr/>
      </dsp:nvSpPr>
      <dsp:spPr>
        <a:xfrm rot="5400000">
          <a:off x="6522444" y="-161359"/>
          <a:ext cx="729272" cy="7280524"/>
        </a:xfrm>
        <a:prstGeom prst="round2SameRect">
          <a:avLst/>
        </a:prstGeom>
        <a:solidFill>
          <a:schemeClr val="accent3">
            <a:tint val="40000"/>
            <a:alpha val="90000"/>
            <a:hueOff val="1521856"/>
            <a:satOff val="75000"/>
            <a:lumOff val="1334"/>
            <a:alphaOff val="0"/>
          </a:schemeClr>
        </a:solidFill>
        <a:ln w="12700" cap="flat" cmpd="sng" algn="ctr">
          <a:solidFill>
            <a:schemeClr val="accent3">
              <a:tint val="40000"/>
              <a:alpha val="90000"/>
              <a:hueOff val="1521856"/>
              <a:satOff val="75000"/>
              <a:lumOff val="13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a:t>Stereotypes can be broken down when people see a family or friend's experience reflected in a story.  Normalize the experience.</a:t>
          </a:r>
        </a:p>
      </dsp:txBody>
      <dsp:txXfrm rot="-5400000">
        <a:off x="3246818" y="3149867"/>
        <a:ext cx="7244924" cy="658072"/>
      </dsp:txXfrm>
    </dsp:sp>
    <dsp:sp modelId="{A6A8256B-2861-4B73-B330-D11208E154CC}">
      <dsp:nvSpPr>
        <dsp:cNvPr id="0" name=""/>
        <dsp:cNvSpPr/>
      </dsp:nvSpPr>
      <dsp:spPr>
        <a:xfrm>
          <a:off x="195251" y="3023107"/>
          <a:ext cx="2961467" cy="911590"/>
        </a:xfrm>
        <a:prstGeom prst="round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a:t>Ensure others can see themselves in the story</a:t>
          </a:r>
        </a:p>
      </dsp:txBody>
      <dsp:txXfrm>
        <a:off x="239751" y="3067607"/>
        <a:ext cx="2872467" cy="822590"/>
      </dsp:txXfrm>
    </dsp:sp>
    <dsp:sp modelId="{BFD5EA52-A2EF-4BF8-BFAD-DFD499DF7D66}">
      <dsp:nvSpPr>
        <dsp:cNvPr id="0" name=""/>
        <dsp:cNvSpPr/>
      </dsp:nvSpPr>
      <dsp:spPr>
        <a:xfrm rot="5400000">
          <a:off x="6522444" y="795810"/>
          <a:ext cx="729272" cy="7280524"/>
        </a:xfrm>
        <a:prstGeom prst="round2Same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a:t>Offer a surprising perspective, or new angle for an old issue to challenge myths and mental models.</a:t>
          </a:r>
        </a:p>
      </dsp:txBody>
      <dsp:txXfrm rot="-5400000">
        <a:off x="3246818" y="4107036"/>
        <a:ext cx="7244924" cy="658072"/>
      </dsp:txXfrm>
    </dsp:sp>
    <dsp:sp modelId="{C16FB695-ABEA-4E25-924E-A6800C12DC50}">
      <dsp:nvSpPr>
        <dsp:cNvPr id="0" name=""/>
        <dsp:cNvSpPr/>
      </dsp:nvSpPr>
      <dsp:spPr>
        <a:xfrm>
          <a:off x="195251" y="3980277"/>
          <a:ext cx="2961467" cy="91159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a:t>Challenge myths</a:t>
          </a:r>
        </a:p>
      </dsp:txBody>
      <dsp:txXfrm>
        <a:off x="239751" y="4024777"/>
        <a:ext cx="2872467" cy="82259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C50B6B-6025-47D2-BB41-18AF8870657A}" type="datetimeFigureOut">
              <a:rPr lang="en-US" smtClean="0"/>
              <a:t>12/10/2021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A20DC5-6A66-4B41-A285-85189F3835BA}" type="slidenum">
              <a:rPr lang="en-US" smtClean="0"/>
              <a:t>‹#›</a:t>
            </a:fld>
            <a:endParaRPr lang="en-US"/>
          </a:p>
        </p:txBody>
      </p:sp>
    </p:spTree>
    <p:extLst>
      <p:ext uri="{BB962C8B-B14F-4D97-AF65-F5344CB8AC3E}">
        <p14:creationId xmlns:p14="http://schemas.microsoft.com/office/powerpoint/2010/main" val="135955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thenationalcouncil.org/wp-content/uploads/2016/11/Tips-for-Talking-with-Reporters.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Communities Count is a resource that supports King County communities in the use of data to promote and achieve equity. Communities Count does this by: Providing data support and trainings to King County communities &amp; Highlighting data on disparities, inequities and strengths in our community. </a:t>
            </a:r>
            <a:endParaRPr lang="en-US">
              <a:cs typeface="Calibri"/>
            </a:endParaRPr>
          </a:p>
          <a:p>
            <a:endParaRPr lang="en-US"/>
          </a:p>
          <a:p>
            <a:r>
              <a:rPr lang="en-US">
                <a:cs typeface="Calibri"/>
              </a:rPr>
              <a:t>We are a public – private partnership, with staff based in Public Health – Seattle &amp; King County. </a:t>
            </a:r>
          </a:p>
          <a:p>
            <a:endParaRPr lang="en-US">
              <a:cs typeface="Calibri"/>
            </a:endParaRPr>
          </a:p>
          <a:p>
            <a:endParaRPr lang="en-US">
              <a:cs typeface="Calibri"/>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FDEBCC-98F0-4A93-B5A5-01B8F63D84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5747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working in a specific geographic area, a map can help you show that your area is demonstrating or experiencing inequity. You could also get creative and share maps that show where your services are, or asset maps you may have made. </a:t>
            </a:r>
          </a:p>
          <a:p>
            <a:endParaRPr lang="en-US" dirty="0">
              <a:cs typeface="Calibri"/>
            </a:endParaRPr>
          </a:p>
          <a:p>
            <a:r>
              <a:rPr lang="en-US" dirty="0"/>
              <a:t>Numbers and words are not the only way to share information. Some say that a picture is worth a thousand words! If you have an image that powerfully shows the impact of your work or an issue you are engaged in you can use that as a part of your story. </a:t>
            </a:r>
          </a:p>
          <a:p>
            <a:endParaRPr lang="en-US" dirty="0">
              <a:cs typeface="Calibri"/>
            </a:endParaRPr>
          </a:p>
          <a:p>
            <a:r>
              <a:rPr lang="en-US" dirty="0"/>
              <a:t>Stories directly from people are also data….</a:t>
            </a:r>
          </a:p>
          <a:p>
            <a:r>
              <a:rPr lang="en-US" dirty="0"/>
              <a:t>This example is based on a story that a parent shared about how a program helped them. You can probably tell that I took out a lot of the specific details about the family and the program here – and you can imagine a story related to your work that would be even more impactful with those details! </a:t>
            </a:r>
          </a:p>
          <a:p>
            <a:endParaRPr lang="en-US" dirty="0"/>
          </a:p>
          <a:p>
            <a:r>
              <a:rPr lang="en-US" dirty="0"/>
              <a:t>Note: If you are using a participant words, you should do so with their permission, and again, WITHOUT any identifying information. </a:t>
            </a:r>
          </a:p>
          <a:p>
            <a:r>
              <a:rPr lang="en-US" dirty="0"/>
              <a:t>Storytelling through data and equity: data is used for policy making, grant writing, designing health program and so much more. Data should be used to advance equity and overall well being. Data can be used as a tool to perpetuate inequities but this is and can be preventable. </a:t>
            </a:r>
            <a:endParaRPr lang="en-US" dirty="0">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11</a:t>
            </a:fld>
            <a:endParaRPr lang="en-US"/>
          </a:p>
        </p:txBody>
      </p:sp>
    </p:spTree>
    <p:extLst>
      <p:ext uri="{BB962C8B-B14F-4D97-AF65-F5344CB8AC3E}">
        <p14:creationId xmlns:p14="http://schemas.microsoft.com/office/powerpoint/2010/main" val="279759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Because stories are powerful, we need to be mindful of how we use that power!  And the importance of equity in storytelling, and how a story and the way in which it is told impacts individuals and the community. </a:t>
            </a:r>
          </a:p>
          <a:p>
            <a:endParaRPr lang="en-US" baseline="0" dirty="0"/>
          </a:p>
          <a:p>
            <a:r>
              <a:rPr lang="en-US" dirty="0"/>
              <a:t>NOTE: storytelling can also be used as a tool for creating antiracist spaces, systems, policies, etc.  </a:t>
            </a:r>
            <a:endParaRPr lang="en-US" dirty="0">
              <a:cs typeface="Calibri" panose="020F0502020204030204"/>
            </a:endParaRPr>
          </a:p>
          <a:p>
            <a:endParaRPr lang="en-US" dirty="0"/>
          </a:p>
          <a:p>
            <a:r>
              <a:rPr lang="en-US" baseline="0" dirty="0"/>
              <a:t>These are some of the values Best Starts for Kids strives for to use our storytelling power for equity. You can find more on this in the Best Starts Blog’s resources section. </a:t>
            </a:r>
          </a:p>
          <a:p>
            <a:endParaRPr lang="en-US" baseline="0" dirty="0"/>
          </a:p>
          <a:p>
            <a:r>
              <a:rPr lang="en-US" baseline="0" dirty="0"/>
              <a:t>What are other ways we can work to ensure that our stories promote equity? What are ways you have been able to embed equity values in storytelling? </a:t>
            </a:r>
          </a:p>
          <a:p>
            <a:endParaRPr lang="en-US" baseline="0" dirty="0"/>
          </a:p>
          <a:p>
            <a:endParaRPr lang="en-US" dirty="0"/>
          </a:p>
        </p:txBody>
      </p:sp>
      <p:sp>
        <p:nvSpPr>
          <p:cNvPr id="4" name="Slide Number Placeholder 3"/>
          <p:cNvSpPr>
            <a:spLocks noGrp="1"/>
          </p:cNvSpPr>
          <p:nvPr>
            <p:ph type="sldNum" sz="quarter" idx="5"/>
          </p:nvPr>
        </p:nvSpPr>
        <p:spPr/>
        <p:txBody>
          <a:bodyPr/>
          <a:lstStyle/>
          <a:p>
            <a:fld id="{ACA20DC5-6A66-4B41-A285-85189F3835BA}" type="slidenum">
              <a:rPr lang="en-US" smtClean="0"/>
              <a:t>12</a:t>
            </a:fld>
            <a:endParaRPr lang="en-US"/>
          </a:p>
        </p:txBody>
      </p:sp>
    </p:spTree>
    <p:extLst>
      <p:ext uri="{BB962C8B-B14F-4D97-AF65-F5344CB8AC3E}">
        <p14:creationId xmlns:p14="http://schemas.microsoft.com/office/powerpoint/2010/main" val="2705436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 few more tips before we dive into practicing! Consider your audience for a story and the best way to reach them</a:t>
            </a:r>
          </a:p>
          <a:p>
            <a:r>
              <a:rPr lang="en-US" baseline="0" dirty="0"/>
              <a:t>Yes, there are many more potential audiences and mediums, as well as overlap between these categories! </a:t>
            </a:r>
          </a:p>
          <a:p>
            <a:endParaRPr lang="en-US" baseline="0" dirty="0"/>
          </a:p>
          <a:p>
            <a:r>
              <a:rPr lang="en-US" baseline="0" dirty="0"/>
              <a:t>A note on media: There are unique strategies for communicating well with media! If you anticipate doing a lot of media work, consider finding some media training! It really helps to prepare: memorize the key points that are most important to you to share; prep answers for the most likely and toughest questions. Research the reporter and outlet. Stay on message, honest, and direct. </a:t>
            </a:r>
            <a:r>
              <a:rPr lang="en-US" dirty="0">
                <a:hlinkClick r:id="rId3"/>
              </a:rPr>
              <a:t>https://www.thenationalcouncil.org/wp-content/uploads/2016/11/Tips-for-Talking-with-Reporters.pdf</a:t>
            </a:r>
            <a:r>
              <a:rPr lang="en-US" dirty="0"/>
              <a:t> </a:t>
            </a:r>
            <a:endParaRPr lang="en-US" dirty="0">
              <a:cs typeface="Calibri"/>
            </a:endParaRPr>
          </a:p>
          <a:p>
            <a:endParaRPr lang="en-US" baseline="0" dirty="0"/>
          </a:p>
          <a:p>
            <a:r>
              <a:rPr lang="en-US" baseline="0" dirty="0"/>
              <a:t>If your audience is decision makers: Keep it SHORT and clear! If you’re creating a handout – think one side of one page with lots of white space and a clear connection to the policy of interest. They don’t have time to read more. </a:t>
            </a:r>
          </a:p>
          <a:p>
            <a:r>
              <a:rPr lang="en-US" baseline="0" dirty="0"/>
              <a:t>Note, other audiences may also prefer briefer stories! Everyone is busy and attention is hard to keep. </a:t>
            </a:r>
          </a:p>
          <a:p>
            <a:endParaRPr lang="en-US" baseline="0" dirty="0"/>
          </a:p>
          <a:p>
            <a:r>
              <a:rPr lang="en-US" baseline="0" dirty="0"/>
              <a:t>We could explore more in depth about reaching different audiences and using different mediums in future workshops if you are interested. For now, the most important thing to know is that you need to know who your audience is and keep their needs in mind as you develop your story. </a:t>
            </a:r>
          </a:p>
        </p:txBody>
      </p:sp>
      <p:sp>
        <p:nvSpPr>
          <p:cNvPr id="4" name="Slide Number Placeholder 3"/>
          <p:cNvSpPr>
            <a:spLocks noGrp="1"/>
          </p:cNvSpPr>
          <p:nvPr>
            <p:ph type="sldNum" sz="quarter" idx="5"/>
          </p:nvPr>
        </p:nvSpPr>
        <p:spPr/>
        <p:txBody>
          <a:bodyPr/>
          <a:lstStyle/>
          <a:p>
            <a:fld id="{ACA20DC5-6A66-4B41-A285-85189F3835BA}" type="slidenum">
              <a:rPr lang="en-US" smtClean="0"/>
              <a:t>13</a:t>
            </a:fld>
            <a:endParaRPr lang="en-US"/>
          </a:p>
        </p:txBody>
      </p:sp>
    </p:spTree>
    <p:extLst>
      <p:ext uri="{BB962C8B-B14F-4D97-AF65-F5344CB8AC3E}">
        <p14:creationId xmlns:p14="http://schemas.microsoft.com/office/powerpoint/2010/main" val="3749762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are making lots of data available, you might not find information specific to the cultural, racial/ethnic, or geographic community you serve, or the issue you’re trying to address. </a:t>
            </a:r>
          </a:p>
          <a:p>
            <a:r>
              <a:rPr lang="en-US" dirty="0"/>
              <a:t>Here are some ideas to get you started: </a:t>
            </a:r>
            <a:endParaRPr lang="en-US" dirty="0">
              <a:cs typeface="Calibri"/>
            </a:endParaRPr>
          </a:p>
          <a:p>
            <a:r>
              <a:rPr lang="en-US" dirty="0"/>
              <a:t>Is there a national organization dedicated to your community or issue? They may have helpful data. (For example, the Urban Indian Health Institute publishes reports about the health and wellbeing of AI/AN people in major cities. We don’t have a lot of data on trans students, but national organization do, such as The National Center for Transgender Equality.</a:t>
            </a:r>
            <a:endParaRPr lang="en-US" dirty="0">
              <a:cs typeface="Calibri"/>
            </a:endParaRPr>
          </a:p>
          <a:p>
            <a:r>
              <a:rPr lang="en-US" dirty="0"/>
              <a:t>Is there a local community organization that may share information specific to the community? (Two examples are the Interim CCDA’s community health action and the White Center Community Development Association.) </a:t>
            </a:r>
            <a:endParaRPr lang="en-US" dirty="0">
              <a:cs typeface="Calibri"/>
            </a:endParaRPr>
          </a:p>
          <a:p>
            <a:r>
              <a:rPr lang="en-US" dirty="0"/>
              <a:t>TEEC and Snoqualmie Valley Supportive Community for all are examples of COO partners that have collected their own data! </a:t>
            </a:r>
            <a:endParaRPr lang="en-US" dirty="0">
              <a:cs typeface="Calibri"/>
            </a:endParaRPr>
          </a:p>
          <a:p>
            <a:r>
              <a:rPr lang="en-US" dirty="0"/>
              <a:t>What are other data sources that you have found helpful? [Solicit participant input.] </a:t>
            </a:r>
            <a:endParaRPr lang="en-US" dirty="0">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14</a:t>
            </a:fld>
            <a:endParaRPr lang="en-US"/>
          </a:p>
        </p:txBody>
      </p:sp>
    </p:spTree>
    <p:extLst>
      <p:ext uri="{BB962C8B-B14F-4D97-AF65-F5344CB8AC3E}">
        <p14:creationId xmlns:p14="http://schemas.microsoft.com/office/powerpoint/2010/main" val="825491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15</a:t>
            </a:fld>
            <a:endParaRPr lang="en-US"/>
          </a:p>
        </p:txBody>
      </p:sp>
    </p:spTree>
    <p:extLst>
      <p:ext uri="{BB962C8B-B14F-4D97-AF65-F5344CB8AC3E}">
        <p14:creationId xmlns:p14="http://schemas.microsoft.com/office/powerpoint/2010/main" val="245652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A20DC5-6A66-4B41-A285-85189F3835BA}" type="slidenum">
              <a:rPr lang="en-US" smtClean="0"/>
              <a:t>17</a:t>
            </a:fld>
            <a:endParaRPr lang="en-US"/>
          </a:p>
        </p:txBody>
      </p:sp>
    </p:spTree>
    <p:extLst>
      <p:ext uri="{BB962C8B-B14F-4D97-AF65-F5344CB8AC3E}">
        <p14:creationId xmlns:p14="http://schemas.microsoft.com/office/powerpoint/2010/main" val="408954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18</a:t>
            </a:fld>
            <a:endParaRPr lang="en-US"/>
          </a:p>
        </p:txBody>
      </p:sp>
    </p:spTree>
    <p:extLst>
      <p:ext uri="{BB962C8B-B14F-4D97-AF65-F5344CB8AC3E}">
        <p14:creationId xmlns:p14="http://schemas.microsoft.com/office/powerpoint/2010/main" val="3501391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acknowledgement is one small step against the erasure of our Native communities. In addition to the Duwamish, King County is home to the traditional lands of the Muckleshoot, Snoqualmie, and Tulalip tribes and other Coast Salish people. Today, King County is home to a vibrant and diverse community of indigenous people from across North America and beyond. Resources: https://www.duwamishtribe.org/land-acknowledgement https://www.realrentduwamish.org/land-acknowledgement.html</a:t>
            </a:r>
            <a:endParaRPr lang="en-US">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2</a:t>
            </a:fld>
            <a:endParaRPr lang="en-US"/>
          </a:p>
        </p:txBody>
      </p:sp>
    </p:spTree>
    <p:extLst>
      <p:ext uri="{BB962C8B-B14F-4D97-AF65-F5344CB8AC3E}">
        <p14:creationId xmlns:p14="http://schemas.microsoft.com/office/powerpoint/2010/main" val="3118911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4</a:t>
            </a:fld>
            <a:endParaRPr lang="en-US"/>
          </a:p>
        </p:txBody>
      </p:sp>
    </p:spTree>
    <p:extLst>
      <p:ext uri="{BB962C8B-B14F-4D97-AF65-F5344CB8AC3E}">
        <p14:creationId xmlns:p14="http://schemas.microsoft.com/office/powerpoint/2010/main" val="283211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Today we will be introducing some frameworks that can be used in data storytelling and will hear from our panelists on how they have gathered and shared data stories to support and advocate for community needs and about their journey through the data storytelling process. </a:t>
            </a:r>
          </a:p>
          <a:p>
            <a:r>
              <a:rPr lang="en-US">
                <a:cs typeface="Calibri"/>
              </a:rPr>
              <a:t>Through this session we hope that you joining us today walk away with ideas on how storytelling can be used to present data, an understanding of the elements that make for strong stories and how equity is a key part of data storytelling </a:t>
            </a:r>
          </a:p>
        </p:txBody>
      </p:sp>
      <p:sp>
        <p:nvSpPr>
          <p:cNvPr id="4" name="Slide Number Placeholder 3"/>
          <p:cNvSpPr>
            <a:spLocks noGrp="1"/>
          </p:cNvSpPr>
          <p:nvPr>
            <p:ph type="sldNum" sz="quarter" idx="5"/>
          </p:nvPr>
        </p:nvSpPr>
        <p:spPr/>
        <p:txBody>
          <a:bodyPr/>
          <a:lstStyle/>
          <a:p>
            <a:fld id="{ACA20DC5-6A66-4B41-A285-85189F3835BA}" type="slidenum">
              <a:rPr lang="en-US" smtClean="0"/>
              <a:t>5</a:t>
            </a:fld>
            <a:endParaRPr lang="en-US"/>
          </a:p>
        </p:txBody>
      </p:sp>
    </p:spTree>
    <p:extLst>
      <p:ext uri="{BB962C8B-B14F-4D97-AF65-F5344CB8AC3E}">
        <p14:creationId xmlns:p14="http://schemas.microsoft.com/office/powerpoint/2010/main" val="599993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1">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6</a:t>
            </a:fld>
            <a:endParaRPr lang="en-US"/>
          </a:p>
        </p:txBody>
      </p:sp>
    </p:spTree>
    <p:extLst>
      <p:ext uri="{BB962C8B-B14F-4D97-AF65-F5344CB8AC3E}">
        <p14:creationId xmlns:p14="http://schemas.microsoft.com/office/powerpoint/2010/main" val="864034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7</a:t>
            </a:fld>
            <a:endParaRPr lang="en-US"/>
          </a:p>
        </p:txBody>
      </p:sp>
    </p:spTree>
    <p:extLst>
      <p:ext uri="{BB962C8B-B14F-4D97-AF65-F5344CB8AC3E}">
        <p14:creationId xmlns:p14="http://schemas.microsoft.com/office/powerpoint/2010/main" val="1190108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8</a:t>
            </a:fld>
            <a:endParaRPr lang="en-US"/>
          </a:p>
        </p:txBody>
      </p:sp>
    </p:spTree>
    <p:extLst>
      <p:ext uri="{BB962C8B-B14F-4D97-AF65-F5344CB8AC3E}">
        <p14:creationId xmlns:p14="http://schemas.microsoft.com/office/powerpoint/2010/main" val="3921423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use your</a:t>
            </a:r>
            <a:r>
              <a:rPr lang="en-US" baseline="0" dirty="0"/>
              <a:t> data to communicate with your audience – for example with staff, volunteers, donors, or potential funders, think about three elements.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about this in putting your data story together. The “hand” might be your goal; “think” might be the data; the “heart” is how you emotionally connect to your audience.</a:t>
            </a:r>
            <a:r>
              <a:rPr lang="en-US" dirty="0"/>
              <a:t> </a:t>
            </a:r>
          </a:p>
          <a:p>
            <a:endParaRPr lang="en-US" baseline="0" dirty="0"/>
          </a:p>
          <a:p>
            <a:r>
              <a:rPr lang="en-US" baseline="0" dirty="0"/>
              <a:t>Data storytelling combines a data point with stories, pictures, or other information to reach all three?</a:t>
            </a:r>
            <a:r>
              <a:rPr lang="en-US" dirty="0"/>
              <a:t> </a:t>
            </a:r>
            <a:endParaRPr lang="en-US" baseline="0" dirty="0"/>
          </a:p>
          <a:p>
            <a:endParaRPr lang="en-US" baseline="0" dirty="0"/>
          </a:p>
          <a:p>
            <a:r>
              <a:rPr lang="en-US" baseline="0" dirty="0"/>
              <a:t>Many stories have a narrative arc – like a beginning, middle, and end – but this can be different in different cultures. So it is important to think about your audience and what you want to reflect.</a:t>
            </a:r>
            <a:r>
              <a:rPr lang="en-US" dirty="0"/>
              <a:t>  </a:t>
            </a:r>
            <a:endParaRPr lang="en-US" baseline="0" dirty="0">
              <a:cs typeface="Calibri"/>
            </a:endParaRPr>
          </a:p>
          <a:p>
            <a:endParaRPr lang="en-US" baseline="0" dirty="0"/>
          </a:p>
          <a:p>
            <a:endParaRPr lang="en-US" dirty="0">
              <a:cs typeface="Calibri"/>
            </a:endParaRPr>
          </a:p>
        </p:txBody>
      </p:sp>
      <p:sp>
        <p:nvSpPr>
          <p:cNvPr id="4" name="Slide Number Placeholder 3"/>
          <p:cNvSpPr>
            <a:spLocks noGrp="1"/>
          </p:cNvSpPr>
          <p:nvPr>
            <p:ph type="sldNum" sz="quarter" idx="10"/>
          </p:nvPr>
        </p:nvSpPr>
        <p:spPr/>
        <p:txBody>
          <a:bodyPr/>
          <a:lstStyle/>
          <a:p>
            <a:fld id="{3A109C50-524D-430F-9192-87B43514C3BE}" type="slidenum">
              <a:rPr lang="en-US" smtClean="0"/>
              <a:t>9</a:t>
            </a:fld>
            <a:endParaRPr lang="en-US"/>
          </a:p>
        </p:txBody>
      </p:sp>
    </p:spTree>
    <p:extLst>
      <p:ext uri="{BB962C8B-B14F-4D97-AF65-F5344CB8AC3E}">
        <p14:creationId xmlns:p14="http://schemas.microsoft.com/office/powerpoint/2010/main" val="3392545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a:t>Data/information is presented in a more cohesive and compelling way </a:t>
            </a:r>
          </a:p>
          <a:p>
            <a:endParaRPr lang="en-US">
              <a:cs typeface="Calibri"/>
            </a:endParaRPr>
          </a:p>
          <a:p>
            <a:r>
              <a:rPr lang="en-US"/>
              <a:t>Storytelling also enhances memory which makes it easier for people retain the data being shared.</a:t>
            </a:r>
            <a:r>
              <a:rPr lang="en-US">
                <a:cs typeface="Calibri"/>
              </a:rPr>
              <a:t> Studies show that data that is shared through storytelling have long lasting impacts- </a:t>
            </a:r>
            <a:r>
              <a:rPr lang="en-US"/>
              <a:t>22 times more effectively when they are part of a story as compared to when they are presented as isolated data points</a:t>
            </a:r>
            <a:endParaRPr lang="en-US">
              <a:cs typeface="Calibri"/>
            </a:endParaRPr>
          </a:p>
          <a:p>
            <a:endParaRPr lang="en-US">
              <a:cs typeface="Calibri"/>
            </a:endParaRPr>
          </a:p>
          <a:p>
            <a:pPr>
              <a:lnSpc>
                <a:spcPct val="90000"/>
              </a:lnSpc>
              <a:spcBef>
                <a:spcPts val="1000"/>
              </a:spcBef>
            </a:pPr>
            <a:r>
              <a:rPr lang="en-US"/>
              <a:t>When information is shared in the form of a story it also helps with better seeing differences between the data by making the data more digestible and this allows for better comprehension </a:t>
            </a:r>
            <a:endParaRPr lang="en-US">
              <a:cs typeface="Calibri"/>
            </a:endParaRPr>
          </a:p>
          <a:p>
            <a:pPr>
              <a:lnSpc>
                <a:spcPct val="90000"/>
              </a:lnSpc>
              <a:spcBef>
                <a:spcPts val="1000"/>
              </a:spcBef>
            </a:pPr>
            <a:endParaRPr lang="en-US"/>
          </a:p>
          <a:p>
            <a:pPr>
              <a:lnSpc>
                <a:spcPct val="90000"/>
              </a:lnSpc>
              <a:spcBef>
                <a:spcPts val="1000"/>
              </a:spcBef>
              <a:buFont typeface="Arial"/>
            </a:pPr>
            <a:r>
              <a:rPr lang="en-US"/>
              <a:t>Data storytelling also allows for faster decision-making processes which creates a more cohesive story </a:t>
            </a:r>
          </a:p>
          <a:p>
            <a:endParaRPr lang="en-US">
              <a:cs typeface="Calibri"/>
            </a:endParaRPr>
          </a:p>
        </p:txBody>
      </p:sp>
      <p:sp>
        <p:nvSpPr>
          <p:cNvPr id="4" name="Slide Number Placeholder 3"/>
          <p:cNvSpPr>
            <a:spLocks noGrp="1"/>
          </p:cNvSpPr>
          <p:nvPr>
            <p:ph type="sldNum" sz="quarter" idx="5"/>
          </p:nvPr>
        </p:nvSpPr>
        <p:spPr/>
        <p:txBody>
          <a:bodyPr/>
          <a:lstStyle/>
          <a:p>
            <a:fld id="{ACA20DC5-6A66-4B41-A285-85189F3835BA}" type="slidenum">
              <a:rPr lang="en-US" smtClean="0"/>
              <a:t>10</a:t>
            </a:fld>
            <a:endParaRPr lang="en-US"/>
          </a:p>
        </p:txBody>
      </p:sp>
    </p:spTree>
    <p:extLst>
      <p:ext uri="{BB962C8B-B14F-4D97-AF65-F5344CB8AC3E}">
        <p14:creationId xmlns:p14="http://schemas.microsoft.com/office/powerpoint/2010/main" val="3252697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A63C-41A2-4818-AED0-84D2F69D6D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C9A11-411C-460F-BB1B-5C8C0CC5E6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79D5F1-C0C3-49BC-BBE4-5BBC8ED995AA}"/>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5" name="Footer Placeholder 4">
            <a:extLst>
              <a:ext uri="{FF2B5EF4-FFF2-40B4-BE49-F238E27FC236}">
                <a16:creationId xmlns:a16="http://schemas.microsoft.com/office/drawing/2014/main" id="{7423A709-304B-4AB0-B1C0-9346CE5FFF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0BA23-5913-4E36-9639-0CD06A84D486}"/>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4133864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F080-7516-44D7-AC20-8097019034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F3E45C-3C17-42BF-833E-7EB9D6FDC2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5C393-2320-4576-9376-AA880621D90B}"/>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5" name="Footer Placeholder 4">
            <a:extLst>
              <a:ext uri="{FF2B5EF4-FFF2-40B4-BE49-F238E27FC236}">
                <a16:creationId xmlns:a16="http://schemas.microsoft.com/office/drawing/2014/main" id="{ECA48F3E-76D8-48C7-952B-63AB362F4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C996D-557E-4ABF-BA93-F19EC5F5EC99}"/>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186581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A64AF-4069-4FC2-AB84-127F9B9A5E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3146BD-9926-4C5E-B6B5-1A7628CB1A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9A48F-B2A2-42FE-B567-993E44140649}"/>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5" name="Footer Placeholder 4">
            <a:extLst>
              <a:ext uri="{FF2B5EF4-FFF2-40B4-BE49-F238E27FC236}">
                <a16:creationId xmlns:a16="http://schemas.microsoft.com/office/drawing/2014/main" id="{51964164-B542-47FB-9955-1DBE1DC0B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D989C-3326-4BB3-A8BE-5446F864AD72}"/>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5351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1359312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25102166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3984017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72927625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17614680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055803339"/>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13324779"/>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49438853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2290-FF6E-4B59-8C53-EA75C55C9C76}"/>
              </a:ext>
            </a:extLst>
          </p:cNvPr>
          <p:cNvSpPr>
            <a:spLocks noGrp="1"/>
          </p:cNvSpPr>
          <p:nvPr>
            <p:ph type="title"/>
          </p:nvPr>
        </p:nvSpPr>
        <p:spPr>
          <a:xfrm>
            <a:off x="448194" y="410368"/>
            <a:ext cx="11295611" cy="1325563"/>
          </a:xfrm>
          <a:solidFill>
            <a:srgbClr val="C6EFFF"/>
          </a:solidFill>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AA54C632-D674-43FC-B4F8-70C96496F0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BA30A3-DF93-4531-BCE5-2C63D0F864C6}"/>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5" name="Footer Placeholder 4">
            <a:extLst>
              <a:ext uri="{FF2B5EF4-FFF2-40B4-BE49-F238E27FC236}">
                <a16:creationId xmlns:a16="http://schemas.microsoft.com/office/drawing/2014/main" id="{CBB91D5E-EA4D-465C-9E5B-D973D6203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5997F-61EB-4AFA-9861-DF0326A9FD7D}"/>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1792407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6298025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7554242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smtClean="0"/>
              <a:pPr/>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717561259"/>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amp; Footer">
    <p:spTree>
      <p:nvGrpSpPr>
        <p:cNvPr id="1" name=""/>
        <p:cNvGrpSpPr/>
        <p:nvPr/>
      </p:nvGrpSpPr>
      <p:grpSpPr>
        <a:xfrm>
          <a:off x="0" y="0"/>
          <a:ext cx="0" cy="0"/>
          <a:chOff x="0" y="0"/>
          <a:chExt cx="0" cy="0"/>
        </a:xfrm>
      </p:grpSpPr>
      <p:sp>
        <p:nvSpPr>
          <p:cNvPr id="6" name="Title 5"/>
          <p:cNvSpPr>
            <a:spLocks noGrp="1"/>
          </p:cNvSpPr>
          <p:nvPr>
            <p:ph type="title"/>
          </p:nvPr>
        </p:nvSpPr>
        <p:spPr>
          <a:xfrm>
            <a:off x="203200" y="152400"/>
            <a:ext cx="11785600" cy="304800"/>
          </a:xfrm>
        </p:spPr>
        <p:txBody>
          <a:bodyPr>
            <a:noAutofit/>
          </a:bodyPr>
          <a:lstStyle>
            <a:lvl1pPr>
              <a:defRPr sz="2000"/>
            </a:lvl1pPr>
          </a:lstStyle>
          <a:p>
            <a:r>
              <a:rPr lang="en-US"/>
              <a:t>Click to edit Master title style</a:t>
            </a:r>
          </a:p>
        </p:txBody>
      </p:sp>
      <p:sp>
        <p:nvSpPr>
          <p:cNvPr id="9" name="Slide Number Placeholder 8"/>
          <p:cNvSpPr>
            <a:spLocks noGrp="1"/>
          </p:cNvSpPr>
          <p:nvPr>
            <p:ph type="sldNum" sz="quarter" idx="10"/>
          </p:nvPr>
        </p:nvSpPr>
        <p:spPr/>
        <p:txBody>
          <a:bodyPr/>
          <a:lstStyle/>
          <a:p>
            <a:fld id="{61A3300C-2B65-410F-93D2-F0E3DC0D85CE}" type="slidenum">
              <a:rPr lang="en-US" smtClean="0"/>
              <a:t>‹#›</a:t>
            </a:fld>
            <a:endParaRPr lang="en-US"/>
          </a:p>
        </p:txBody>
      </p:sp>
      <p:cxnSp>
        <p:nvCxnSpPr>
          <p:cNvPr id="10" name="Straight Connector 9"/>
          <p:cNvCxnSpPr/>
          <p:nvPr userDrawn="1"/>
        </p:nvCxnSpPr>
        <p:spPr>
          <a:xfrm>
            <a:off x="0" y="609600"/>
            <a:ext cx="12192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838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4626-0841-40A9-BFDF-F870C141F2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011DE0-6198-4B11-B3B4-809197270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223861-6132-4942-BC7F-F78EA5C1A7C5}"/>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5" name="Footer Placeholder 4">
            <a:extLst>
              <a:ext uri="{FF2B5EF4-FFF2-40B4-BE49-F238E27FC236}">
                <a16:creationId xmlns:a16="http://schemas.microsoft.com/office/drawing/2014/main" id="{8C9853EB-E908-4E26-9A93-7FDF6FCF8E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37262-8069-4080-BA2B-2F7B36366C48}"/>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197789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F61F-3E6C-4C1B-8FD5-EDD743E858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ADA74-B7A0-4A1C-A0C7-23724A9AB3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5D0957-2678-4B0E-9735-C28384D30D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65DB68-2F07-4E2F-ABEE-237F404CB036}"/>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6" name="Footer Placeholder 5">
            <a:extLst>
              <a:ext uri="{FF2B5EF4-FFF2-40B4-BE49-F238E27FC236}">
                <a16:creationId xmlns:a16="http://schemas.microsoft.com/office/drawing/2014/main" id="{C7E1158D-4125-4E00-AB18-EC2632B53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BAFED5-8F77-4110-9796-EBAEEABA1A6F}"/>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161414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8E073-329E-4632-AC11-AD03BF5B61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A35113-75AB-4555-A1A1-A84F1EDBBB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B39E15-DC0B-402D-9369-7F21B8010B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09401-6616-4796-8A15-785F0E930A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949B61-17D9-4CFB-A3BE-AE82FDB14B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335375-B0AE-443A-B82A-3BE7AF67DFD9}"/>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8" name="Footer Placeholder 7">
            <a:extLst>
              <a:ext uri="{FF2B5EF4-FFF2-40B4-BE49-F238E27FC236}">
                <a16:creationId xmlns:a16="http://schemas.microsoft.com/office/drawing/2014/main" id="{FF2E45D0-A434-4342-8538-83318E7A33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0DF0DE-8E40-4AE0-B514-01832CE3958A}"/>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87280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DBBAD-C173-48F4-9F28-6C67473951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4D0841-5D2A-4D5E-9B9A-1CB4F2B1E608}"/>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4" name="Footer Placeholder 3">
            <a:extLst>
              <a:ext uri="{FF2B5EF4-FFF2-40B4-BE49-F238E27FC236}">
                <a16:creationId xmlns:a16="http://schemas.microsoft.com/office/drawing/2014/main" id="{60B78372-8E3B-469E-8AAD-87956CE6AC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F05C8E-77A7-4F09-9861-F8F1151F6FBD}"/>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2456667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99F217-13B0-4466-B85A-49EEA0F91BCD}"/>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3" name="Footer Placeholder 2">
            <a:extLst>
              <a:ext uri="{FF2B5EF4-FFF2-40B4-BE49-F238E27FC236}">
                <a16:creationId xmlns:a16="http://schemas.microsoft.com/office/drawing/2014/main" id="{39F857DB-B162-45C1-BF5C-BC7C2D532F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6374BA-54DE-4F5B-A475-D7B6C616C512}"/>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170064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2626-02E5-4783-801C-38E8DE2499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CAA099-84E1-424B-83DB-9483071A9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19DEC9-3E1D-4CA6-9229-D04FB46C5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2E828-177A-41BA-9D38-AFA05F5A5FDA}"/>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6" name="Footer Placeholder 5">
            <a:extLst>
              <a:ext uri="{FF2B5EF4-FFF2-40B4-BE49-F238E27FC236}">
                <a16:creationId xmlns:a16="http://schemas.microsoft.com/office/drawing/2014/main" id="{D5BC3900-E74E-43B6-A9BA-E3EBBC0CF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9448C-050D-4071-B819-A783AFCFB9FF}"/>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148091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0D8F0-C42F-4B4A-838B-D701BC4DB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0D9E17-679D-41DC-A7F0-5E515B474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3DECA3-0AE9-4F59-85FF-5BBA1A189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76F67-1281-4483-BB42-D0EF69037F44}"/>
              </a:ext>
            </a:extLst>
          </p:cNvPr>
          <p:cNvSpPr>
            <a:spLocks noGrp="1"/>
          </p:cNvSpPr>
          <p:nvPr>
            <p:ph type="dt" sz="half" idx="10"/>
          </p:nvPr>
        </p:nvSpPr>
        <p:spPr/>
        <p:txBody>
          <a:bodyPr/>
          <a:lstStyle/>
          <a:p>
            <a:fld id="{8C5BB49D-8AA3-47DC-A3A0-7A0195E5E922}" type="datetimeFigureOut">
              <a:rPr lang="en-US" smtClean="0"/>
              <a:t>12/10/2021</a:t>
            </a:fld>
            <a:endParaRPr lang="en-US"/>
          </a:p>
        </p:txBody>
      </p:sp>
      <p:sp>
        <p:nvSpPr>
          <p:cNvPr id="6" name="Footer Placeholder 5">
            <a:extLst>
              <a:ext uri="{FF2B5EF4-FFF2-40B4-BE49-F238E27FC236}">
                <a16:creationId xmlns:a16="http://schemas.microsoft.com/office/drawing/2014/main" id="{B22E51CF-EE5E-42C2-A2D2-F96F25E54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D5FE7-BF21-4F8E-AACF-6893EDF73E29}"/>
              </a:ext>
            </a:extLst>
          </p:cNvPr>
          <p:cNvSpPr>
            <a:spLocks noGrp="1"/>
          </p:cNvSpPr>
          <p:nvPr>
            <p:ph type="sldNum" sz="quarter" idx="12"/>
          </p:nvPr>
        </p:nvSpPr>
        <p:spPr/>
        <p:txBody>
          <a:bodyPr/>
          <a:lstStyle/>
          <a:p>
            <a:fld id="{E2B8ADF2-5BD2-4885-A95A-FCA8F44D7B74}" type="slidenum">
              <a:rPr lang="en-US" smtClean="0"/>
              <a:t>‹#›</a:t>
            </a:fld>
            <a:endParaRPr lang="en-US"/>
          </a:p>
        </p:txBody>
      </p:sp>
    </p:spTree>
    <p:extLst>
      <p:ext uri="{BB962C8B-B14F-4D97-AF65-F5344CB8AC3E}">
        <p14:creationId xmlns:p14="http://schemas.microsoft.com/office/powerpoint/2010/main" val="420344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8A38D0-4956-453C-9097-DCE1AFFF30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DA8482-BA4C-4517-B7A5-5E3C49B21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38909-DFBA-484C-BC9E-31575F2EE8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BB49D-8AA3-47DC-A3A0-7A0195E5E922}" type="datetimeFigureOut">
              <a:rPr lang="en-US" smtClean="0"/>
              <a:t>12/10/2021</a:t>
            </a:fld>
            <a:endParaRPr lang="en-US"/>
          </a:p>
        </p:txBody>
      </p:sp>
      <p:sp>
        <p:nvSpPr>
          <p:cNvPr id="5" name="Footer Placeholder 4">
            <a:extLst>
              <a:ext uri="{FF2B5EF4-FFF2-40B4-BE49-F238E27FC236}">
                <a16:creationId xmlns:a16="http://schemas.microsoft.com/office/drawing/2014/main" id="{CB3924BD-06F8-460A-A083-CD92762E65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A2FD3C-97FA-47D2-9F53-57C674262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8ADF2-5BD2-4885-A95A-FCA8F44D7B74}" type="slidenum">
              <a:rPr lang="en-US" smtClean="0"/>
              <a:t>‹#›</a:t>
            </a:fld>
            <a:endParaRPr lang="en-US"/>
          </a:p>
        </p:txBody>
      </p:sp>
    </p:spTree>
    <p:extLst>
      <p:ext uri="{BB962C8B-B14F-4D97-AF65-F5344CB8AC3E}">
        <p14:creationId xmlns:p14="http://schemas.microsoft.com/office/powerpoint/2010/main" val="273670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12/10/2021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885983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urveymonkey.com/r/X868HT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hyperlink" Target="mailto:jmccracken@kingcounty.gov" TargetMode="External"/><Relationship Id="rId3" Type="http://schemas.openxmlformats.org/officeDocument/2006/relationships/image" Target="../media/image17.png"/><Relationship Id="rId7" Type="http://schemas.openxmlformats.org/officeDocument/2006/relationships/hyperlink" Target="mailto:hanimohamed@kingcounty.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Sjsanford@kingcounty.gov" TargetMode="External"/><Relationship Id="rId5" Type="http://schemas.openxmlformats.org/officeDocument/2006/relationships/hyperlink" Target="mailto:sjsanford@kingcounty.gov" TargetMode="External"/><Relationship Id="rId4" Type="http://schemas.openxmlformats.org/officeDocument/2006/relationships/hyperlink" Target="mailto:communitiescount@kingcounty.gov" TargetMode="External"/><Relationship Id="rId9" Type="http://schemas.openxmlformats.org/officeDocument/2006/relationships/hyperlink" Target="mailto:mtoyoji@kingcounty.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opartnerships.org/the-learning-community-resources" TargetMode="External"/><Relationship Id="rId7" Type="http://schemas.openxmlformats.org/officeDocument/2006/relationships/image" Target="../media/image2.png"/><Relationship Id="rId2" Type="http://schemas.openxmlformats.org/officeDocument/2006/relationships/hyperlink" Target="https://gcc01.safelinks.protection.outlook.com/?url=https%3A%2F%2Fwww.coopartnerships.org%2F&amp;data=04%7C01%7Cwhjohnson%40kingcounty.gov%7Cb27842f58aad40875b3208d8ca0c6dad%7Cbae5059a76f049d7999672dfe95d69c7%7C0%7C0%7C637481502022715801%7CUnknown%7CTWFpbGZsb3d8eyJWIjoiMC4wLjAwMDAiLCJQIjoiV2luMzIiLCJBTiI6Ik1haWwiLCJXVCI6Mn0%3D%7C3000&amp;sdata=AiIPHcnEcmmu%2F8T6CNqQRUhnp1A59tb4MMtQUZT4B4c%3D&amp;reserved=0" TargetMode="External"/><Relationship Id="rId1" Type="http://schemas.openxmlformats.org/officeDocument/2006/relationships/slideLayout" Target="../slideLayouts/slideLayout2.xml"/><Relationship Id="rId6" Type="http://schemas.openxmlformats.org/officeDocument/2006/relationships/hyperlink" Target="http://www.coopartnerships.org/" TargetMode="External"/><Relationship Id="rId5" Type="http://schemas.openxmlformats.org/officeDocument/2006/relationships/hyperlink" Target="https://www.seattlefoundation.org/communityimpact/Center-Community-Partnerships/communities-of-opportunity" TargetMode="External"/><Relationship Id="rId4" Type="http://schemas.openxmlformats.org/officeDocument/2006/relationships/hyperlink" Target="https://beststartsblog.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5103" y="6148053"/>
            <a:ext cx="8637977" cy="641159"/>
          </a:xfrm>
        </p:spPr>
        <p:txBody>
          <a:bodyPr>
            <a:normAutofit fontScale="77500" lnSpcReduction="20000"/>
          </a:bodyPr>
          <a:lstStyle/>
          <a:p>
            <a:r>
              <a:rPr lang="en-US">
                <a:solidFill>
                  <a:schemeClr val="tx1"/>
                </a:solidFill>
              </a:rPr>
              <a:t>Sara Jaye Sanford, Mariko </a:t>
            </a:r>
            <a:r>
              <a:rPr lang="en-US" err="1">
                <a:solidFill>
                  <a:schemeClr val="tx1"/>
                </a:solidFill>
              </a:rPr>
              <a:t>Toyoji</a:t>
            </a:r>
            <a:r>
              <a:rPr lang="en-US">
                <a:solidFill>
                  <a:schemeClr val="tx1"/>
                </a:solidFill>
              </a:rPr>
              <a:t>, and Hani Mohamed </a:t>
            </a:r>
          </a:p>
          <a:p>
            <a:r>
              <a:rPr lang="en-US">
                <a:solidFill>
                  <a:schemeClr val="tx1"/>
                </a:solidFill>
              </a:rPr>
              <a:t>Communities of Opportunity, November 2021</a:t>
            </a:r>
          </a:p>
        </p:txBody>
      </p:sp>
      <p:pic>
        <p:nvPicPr>
          <p:cNvPr id="6" name="Picture 5"/>
          <p:cNvPicPr>
            <a:picLocks noChangeAspect="1"/>
          </p:cNvPicPr>
          <p:nvPr/>
        </p:nvPicPr>
        <p:blipFill>
          <a:blip r:embed="rId3"/>
          <a:stretch>
            <a:fillRect/>
          </a:stretch>
        </p:blipFill>
        <p:spPr>
          <a:xfrm>
            <a:off x="0" y="795898"/>
            <a:ext cx="6813785" cy="2563990"/>
          </a:xfrm>
          <a:prstGeom prst="rect">
            <a:avLst/>
          </a:prstGeom>
        </p:spPr>
      </p:pic>
      <p:sp>
        <p:nvSpPr>
          <p:cNvPr id="4" name="Subtitle 2"/>
          <p:cNvSpPr txBox="1">
            <a:spLocks/>
          </p:cNvSpPr>
          <p:nvPr/>
        </p:nvSpPr>
        <p:spPr>
          <a:xfrm>
            <a:off x="355103" y="3589868"/>
            <a:ext cx="9059829" cy="174227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spcBef>
                <a:spcPts val="0"/>
              </a:spcBef>
              <a:buClr>
                <a:srgbClr val="C6EFFF"/>
              </a:buClr>
              <a:defRPr/>
            </a:pPr>
            <a:r>
              <a:rPr kumimoji="0" lang="en-US" sz="4800" b="1" i="0" u="none" strike="noStrike" kern="1200" cap="none" spc="0" normalizeH="0" baseline="0" noProof="0">
                <a:ln>
                  <a:noFill/>
                </a:ln>
                <a:solidFill>
                  <a:schemeClr val="tx1"/>
                </a:solidFill>
                <a:effectLst/>
                <a:uLnTx/>
                <a:uFillTx/>
                <a:latin typeface="Corbel" panose="020B0503020204020204"/>
                <a:ea typeface="+mn-ea"/>
                <a:cs typeface="+mn-cs"/>
              </a:rPr>
              <a:t>Racism as a Public Health Crisis:</a:t>
            </a:r>
            <a:r>
              <a:rPr lang="en-US" sz="4800" b="1">
                <a:solidFill>
                  <a:schemeClr val="tx1"/>
                </a:solidFill>
                <a:latin typeface="Corbel" panose="020B0503020204020204"/>
              </a:rPr>
              <a:t> Data Storytelling  </a:t>
            </a:r>
            <a:endParaRPr kumimoji="0" lang="en-US" sz="4800" b="1" i="0" u="none" strike="noStrike" kern="1200" cap="none" spc="0" normalizeH="0" baseline="0" noProof="0">
              <a:ln>
                <a:noFill/>
              </a:ln>
              <a:solidFill>
                <a:schemeClr val="tx1"/>
              </a:solidFill>
              <a:effectLst/>
              <a:uLnTx/>
              <a:uFillTx/>
              <a:latin typeface="Corbel" panose="020B0503020204020204"/>
              <a:ea typeface="+mn-ea"/>
              <a:cs typeface="+mn-cs"/>
            </a:endParaRPr>
          </a:p>
          <a:p>
            <a:pPr>
              <a:spcBef>
                <a:spcPts val="0"/>
              </a:spcBef>
              <a:buClr>
                <a:srgbClr val="C6EFFF"/>
              </a:buClr>
              <a:defRPr/>
            </a:pPr>
            <a:endParaRPr lang="en-US" sz="4800" b="1" i="0" u="none" strike="noStrike" kern="1200" cap="none" spc="0" normalizeH="0" baseline="0" noProof="0">
              <a:ln>
                <a:noFill/>
              </a:ln>
              <a:solidFill>
                <a:srgbClr val="F8F8F8"/>
              </a:solidFill>
              <a:effectLst/>
              <a:uLnTx/>
              <a:uFillTx/>
              <a:latin typeface="Corbel" panose="020B0503020204020204"/>
            </a:endParaRPr>
          </a:p>
        </p:txBody>
      </p:sp>
      <p:pic>
        <p:nvPicPr>
          <p:cNvPr id="5" name="Picture 6">
            <a:extLst>
              <a:ext uri="{FF2B5EF4-FFF2-40B4-BE49-F238E27FC236}">
                <a16:creationId xmlns:a16="http://schemas.microsoft.com/office/drawing/2014/main" id="{FD85D2C6-DDDD-4C28-B98E-2856690ACD83}"/>
              </a:ext>
            </a:extLst>
          </p:cNvPr>
          <p:cNvPicPr>
            <a:picLocks noChangeAspect="1"/>
          </p:cNvPicPr>
          <p:nvPr/>
        </p:nvPicPr>
        <p:blipFill>
          <a:blip r:embed="rId4"/>
          <a:stretch>
            <a:fillRect/>
          </a:stretch>
        </p:blipFill>
        <p:spPr>
          <a:xfrm>
            <a:off x="9496245" y="1501266"/>
            <a:ext cx="2286000" cy="1152525"/>
          </a:xfrm>
          <a:prstGeom prst="rect">
            <a:avLst/>
          </a:prstGeom>
        </p:spPr>
      </p:pic>
      <p:pic>
        <p:nvPicPr>
          <p:cNvPr id="7" name="Picture 7">
            <a:extLst>
              <a:ext uri="{FF2B5EF4-FFF2-40B4-BE49-F238E27FC236}">
                <a16:creationId xmlns:a16="http://schemas.microsoft.com/office/drawing/2014/main" id="{08ED07FF-487B-4427-B74A-A31CBCFE1FE4}"/>
              </a:ext>
            </a:extLst>
          </p:cNvPr>
          <p:cNvPicPr>
            <a:picLocks noChangeAspect="1"/>
          </p:cNvPicPr>
          <p:nvPr/>
        </p:nvPicPr>
        <p:blipFill>
          <a:blip r:embed="rId5"/>
          <a:stretch>
            <a:fillRect/>
          </a:stretch>
        </p:blipFill>
        <p:spPr>
          <a:xfrm>
            <a:off x="9411419" y="3432036"/>
            <a:ext cx="2743200" cy="569023"/>
          </a:xfrm>
          <a:prstGeom prst="rect">
            <a:avLst/>
          </a:prstGeom>
        </p:spPr>
      </p:pic>
      <p:pic>
        <p:nvPicPr>
          <p:cNvPr id="8" name="Picture 8">
            <a:extLst>
              <a:ext uri="{FF2B5EF4-FFF2-40B4-BE49-F238E27FC236}">
                <a16:creationId xmlns:a16="http://schemas.microsoft.com/office/drawing/2014/main" id="{F7D08AFC-AE3A-4CFF-8033-35E45FC463E9}"/>
              </a:ext>
            </a:extLst>
          </p:cNvPr>
          <p:cNvPicPr>
            <a:picLocks noChangeAspect="1"/>
          </p:cNvPicPr>
          <p:nvPr/>
        </p:nvPicPr>
        <p:blipFill>
          <a:blip r:embed="rId6"/>
          <a:stretch>
            <a:fillRect/>
          </a:stretch>
        </p:blipFill>
        <p:spPr>
          <a:xfrm>
            <a:off x="9411419" y="4742692"/>
            <a:ext cx="2743200" cy="1024467"/>
          </a:xfrm>
          <a:prstGeom prst="rect">
            <a:avLst/>
          </a:prstGeom>
        </p:spPr>
      </p:pic>
    </p:spTree>
    <p:extLst>
      <p:ext uri="{BB962C8B-B14F-4D97-AF65-F5344CB8AC3E}">
        <p14:creationId xmlns:p14="http://schemas.microsoft.com/office/powerpoint/2010/main" val="2884936863"/>
      </p:ext>
    </p:extLst>
  </p:cSld>
  <p:clrMapOvr>
    <a:masterClrMapping/>
  </p:clrMapOvr>
  <mc:AlternateContent xmlns:mc="http://schemas.openxmlformats.org/markup-compatibility/2006" xmlns:p14="http://schemas.microsoft.com/office/powerpoint/2010/main">
    <mc:Choice Requires="p14">
      <p:transition spd="slow" p14:dur="4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84382-C0DC-483A-BB3C-023E4FAEAE0C}"/>
              </a:ext>
            </a:extLst>
          </p:cNvPr>
          <p:cNvSpPr>
            <a:spLocks noGrp="1"/>
          </p:cNvSpPr>
          <p:nvPr>
            <p:ph type="title"/>
          </p:nvPr>
        </p:nvSpPr>
        <p:spPr/>
        <p:txBody>
          <a:bodyPr/>
          <a:lstStyle/>
          <a:p>
            <a:r>
              <a:rPr lang="en-US"/>
              <a:t>Using data storytelling for impact </a:t>
            </a:r>
          </a:p>
        </p:txBody>
      </p:sp>
      <p:sp>
        <p:nvSpPr>
          <p:cNvPr id="3" name="Content Placeholder 2">
            <a:extLst>
              <a:ext uri="{FF2B5EF4-FFF2-40B4-BE49-F238E27FC236}">
                <a16:creationId xmlns:a16="http://schemas.microsoft.com/office/drawing/2014/main" id="{11937695-BBC1-4889-9CDA-A7CE2998A1FA}"/>
              </a:ext>
            </a:extLst>
          </p:cNvPr>
          <p:cNvSpPr>
            <a:spLocks noGrp="1"/>
          </p:cNvSpPr>
          <p:nvPr>
            <p:ph idx="1"/>
          </p:nvPr>
        </p:nvSpPr>
        <p:spPr>
          <a:xfrm>
            <a:off x="838200" y="1825625"/>
            <a:ext cx="10811733" cy="4351338"/>
          </a:xfrm>
        </p:spPr>
        <p:txBody>
          <a:bodyPr vert="horz" lIns="91440" tIns="45720" rIns="91440" bIns="45720" rtlCol="0" anchor="t">
            <a:normAutofit/>
          </a:bodyPr>
          <a:lstStyle/>
          <a:p>
            <a:r>
              <a:rPr lang="en-US"/>
              <a:t>"Data tells you what's happening, and stories tell you why" </a:t>
            </a:r>
          </a:p>
          <a:p>
            <a:r>
              <a:rPr lang="en-US"/>
              <a:t>Data/information is presented in a more cohesive and compelling way </a:t>
            </a:r>
          </a:p>
          <a:p>
            <a:r>
              <a:rPr lang="en-US"/>
              <a:t>Storytelling enhances memory which makes it easier for people retain the data being shared </a:t>
            </a:r>
          </a:p>
          <a:p>
            <a:r>
              <a:rPr lang="en-US"/>
              <a:t>When data and narrative are combined, your story appeals to people with a wider range of learning styles and values </a:t>
            </a:r>
          </a:p>
          <a:p>
            <a:r>
              <a:rPr lang="en-US"/>
              <a:t>Data storytelling also can support decision-making processes </a:t>
            </a:r>
          </a:p>
        </p:txBody>
      </p:sp>
    </p:spTree>
    <p:extLst>
      <p:ext uri="{BB962C8B-B14F-4D97-AF65-F5344CB8AC3E}">
        <p14:creationId xmlns:p14="http://schemas.microsoft.com/office/powerpoint/2010/main" val="259247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6CF0-E69E-402F-822B-FDCFAF4923D9}"/>
              </a:ext>
            </a:extLst>
          </p:cNvPr>
          <p:cNvSpPr>
            <a:spLocks noGrp="1"/>
          </p:cNvSpPr>
          <p:nvPr>
            <p:ph type="title"/>
          </p:nvPr>
        </p:nvSpPr>
        <p:spPr/>
        <p:txBody>
          <a:bodyPr/>
          <a:lstStyle/>
          <a:p>
            <a:r>
              <a:rPr lang="en-US"/>
              <a:t>Storytelling using maps, images, and quotes </a:t>
            </a:r>
          </a:p>
        </p:txBody>
      </p:sp>
      <p:pic>
        <p:nvPicPr>
          <p:cNvPr id="5" name="Picture 5">
            <a:extLst>
              <a:ext uri="{FF2B5EF4-FFF2-40B4-BE49-F238E27FC236}">
                <a16:creationId xmlns:a16="http://schemas.microsoft.com/office/drawing/2014/main" id="{E36CA3A7-7773-4D53-84A9-C02EED157D6A}"/>
              </a:ext>
            </a:extLst>
          </p:cNvPr>
          <p:cNvPicPr>
            <a:picLocks noChangeAspect="1"/>
          </p:cNvPicPr>
          <p:nvPr/>
        </p:nvPicPr>
        <p:blipFill>
          <a:blip r:embed="rId3"/>
          <a:stretch>
            <a:fillRect/>
          </a:stretch>
        </p:blipFill>
        <p:spPr>
          <a:xfrm>
            <a:off x="6351437" y="2252292"/>
            <a:ext cx="5842324" cy="3647063"/>
          </a:xfrm>
          <a:prstGeom prst="rect">
            <a:avLst/>
          </a:prstGeom>
        </p:spPr>
      </p:pic>
      <p:sp>
        <p:nvSpPr>
          <p:cNvPr id="16" name="Content Placeholder 15">
            <a:extLst>
              <a:ext uri="{FF2B5EF4-FFF2-40B4-BE49-F238E27FC236}">
                <a16:creationId xmlns:a16="http://schemas.microsoft.com/office/drawing/2014/main" id="{581E663D-E188-463F-A4D4-7E8171DDD262}"/>
              </a:ext>
            </a:extLst>
          </p:cNvPr>
          <p:cNvSpPr>
            <a:spLocks noGrp="1"/>
          </p:cNvSpPr>
          <p:nvPr>
            <p:ph idx="1"/>
          </p:nvPr>
        </p:nvSpPr>
        <p:spPr>
          <a:xfrm>
            <a:off x="450011" y="1998154"/>
            <a:ext cx="5886091" cy="4351338"/>
          </a:xfrm>
        </p:spPr>
        <p:txBody>
          <a:bodyPr vert="horz" lIns="91440" tIns="45720" rIns="91440" bIns="45720" rtlCol="0" anchor="t">
            <a:normAutofit fontScale="92500"/>
          </a:bodyPr>
          <a:lstStyle/>
          <a:p>
            <a:r>
              <a:rPr lang="en-US">
                <a:ea typeface="+mn-lt"/>
                <a:cs typeface="+mn-lt"/>
              </a:rPr>
              <a:t>If you are working in a specific geographic area, a map can help you show that your area is demonstrating need or experiencing inequity. </a:t>
            </a:r>
          </a:p>
          <a:p>
            <a:r>
              <a:rPr lang="en-US">
                <a:ea typeface="+mn-lt"/>
                <a:cs typeface="+mn-lt"/>
              </a:rPr>
              <a:t>Numbers and words are not the only way to share information. Images and pictures are also valuable data sources.</a:t>
            </a:r>
            <a:endParaRPr lang="en-US"/>
          </a:p>
          <a:p>
            <a:pPr>
              <a:lnSpc>
                <a:spcPct val="100000"/>
              </a:lnSpc>
              <a:spcBef>
                <a:spcPts val="0"/>
              </a:spcBef>
            </a:pPr>
            <a:r>
              <a:rPr lang="en-US">
                <a:ea typeface="+mn-lt"/>
                <a:cs typeface="+mn-lt"/>
              </a:rPr>
              <a:t>Stories directly from people are also data and this example (to the right) is based on a story that a parent shared about how a program helped them. </a:t>
            </a:r>
            <a:endParaRPr lang="en-US"/>
          </a:p>
          <a:p>
            <a:endParaRPr lang="en-US"/>
          </a:p>
        </p:txBody>
      </p:sp>
    </p:spTree>
    <p:extLst>
      <p:ext uri="{BB962C8B-B14F-4D97-AF65-F5344CB8AC3E}">
        <p14:creationId xmlns:p14="http://schemas.microsoft.com/office/powerpoint/2010/main" val="3645309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2A27-B85A-456E-838E-7FBCE4F0C60E}"/>
              </a:ext>
            </a:extLst>
          </p:cNvPr>
          <p:cNvSpPr>
            <a:spLocks noGrp="1"/>
          </p:cNvSpPr>
          <p:nvPr>
            <p:ph type="title"/>
          </p:nvPr>
        </p:nvSpPr>
        <p:spPr/>
        <p:txBody>
          <a:bodyPr/>
          <a:lstStyle/>
          <a:p>
            <a:r>
              <a:rPr lang="en-US"/>
              <a:t>Storytelling for equity</a:t>
            </a:r>
            <a:br>
              <a:rPr lang="en-US"/>
            </a:br>
            <a:r>
              <a:rPr lang="en-US" sz="2000" i="1"/>
              <a:t>From Best Starts for Kids</a:t>
            </a:r>
            <a:endParaRPr lang="en-US"/>
          </a:p>
        </p:txBody>
      </p:sp>
      <p:graphicFrame>
        <p:nvGraphicFramePr>
          <p:cNvPr id="4" name="Content Placeholder 3">
            <a:extLst>
              <a:ext uri="{FF2B5EF4-FFF2-40B4-BE49-F238E27FC236}">
                <a16:creationId xmlns:a16="http://schemas.microsoft.com/office/drawing/2014/main" id="{26FF422A-7B8F-49EB-B636-FE25C81A8B42}"/>
              </a:ext>
            </a:extLst>
          </p:cNvPr>
          <p:cNvGraphicFramePr>
            <a:graphicFrameLocks noGrp="1"/>
          </p:cNvGraphicFramePr>
          <p:nvPr>
            <p:ph idx="1"/>
            <p:extLst>
              <p:ext uri="{D42A27DB-BD31-4B8C-83A1-F6EECF244321}">
                <p14:modId xmlns:p14="http://schemas.microsoft.com/office/powerpoint/2010/main" val="2724162792"/>
              </p:ext>
            </p:extLst>
          </p:nvPr>
        </p:nvGraphicFramePr>
        <p:xfrm>
          <a:off x="838200" y="1825625"/>
          <a:ext cx="10812694" cy="4893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335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3DC67-656D-4092-AE12-DAAD7BE87FFE}"/>
              </a:ext>
            </a:extLst>
          </p:cNvPr>
          <p:cNvSpPr>
            <a:spLocks noGrp="1"/>
          </p:cNvSpPr>
          <p:nvPr>
            <p:ph type="title"/>
          </p:nvPr>
        </p:nvSpPr>
        <p:spPr>
          <a:xfrm>
            <a:off x="838200" y="184805"/>
            <a:ext cx="10515600" cy="1505883"/>
          </a:xfrm>
        </p:spPr>
        <p:txBody>
          <a:bodyPr vert="horz" lIns="91440" tIns="45720" rIns="91440" bIns="45720" rtlCol="0" anchor="ctr">
            <a:normAutofit fontScale="90000"/>
          </a:bodyPr>
          <a:lstStyle/>
          <a:p>
            <a:r>
              <a:rPr lang="en-US" sz="5200" kern="1200">
                <a:solidFill>
                  <a:schemeClr val="tx1"/>
                </a:solidFill>
                <a:latin typeface="+mj-lt"/>
                <a:ea typeface="+mj-ea"/>
                <a:cs typeface="+mj-cs"/>
              </a:rPr>
              <a:t>A few more tips related to data storytelling &amp; dissemination </a:t>
            </a:r>
          </a:p>
        </p:txBody>
      </p:sp>
      <p:pic>
        <p:nvPicPr>
          <p:cNvPr id="7" name="Picture 8">
            <a:extLst>
              <a:ext uri="{FF2B5EF4-FFF2-40B4-BE49-F238E27FC236}">
                <a16:creationId xmlns:a16="http://schemas.microsoft.com/office/drawing/2014/main" id="{B372795E-3CBE-478F-A548-75B098C08B44}"/>
              </a:ext>
            </a:extLst>
          </p:cNvPr>
          <p:cNvPicPr>
            <a:picLocks noChangeAspect="1"/>
          </p:cNvPicPr>
          <p:nvPr/>
        </p:nvPicPr>
        <p:blipFill rotWithShape="1">
          <a:blip r:embed="rId3"/>
          <a:srcRect r="49753"/>
          <a:stretch/>
        </p:blipFill>
        <p:spPr>
          <a:xfrm>
            <a:off x="710381" y="1833706"/>
            <a:ext cx="2553929" cy="2452436"/>
          </a:xfrm>
          <a:prstGeom prst="rect">
            <a:avLst/>
          </a:prstGeom>
        </p:spPr>
      </p:pic>
      <p:pic>
        <p:nvPicPr>
          <p:cNvPr id="5" name="Picture 8">
            <a:extLst>
              <a:ext uri="{FF2B5EF4-FFF2-40B4-BE49-F238E27FC236}">
                <a16:creationId xmlns:a16="http://schemas.microsoft.com/office/drawing/2014/main" id="{BA40BC99-9C20-4626-B5A1-86C6887CBCAE}"/>
              </a:ext>
            </a:extLst>
          </p:cNvPr>
          <p:cNvPicPr>
            <a:picLocks noChangeAspect="1"/>
          </p:cNvPicPr>
          <p:nvPr/>
        </p:nvPicPr>
        <p:blipFill rotWithShape="1">
          <a:blip r:embed="rId3"/>
          <a:srcRect l="49753"/>
          <a:stretch/>
        </p:blipFill>
        <p:spPr>
          <a:xfrm>
            <a:off x="838199" y="4378544"/>
            <a:ext cx="2553929" cy="2452436"/>
          </a:xfrm>
          <a:prstGeom prst="rect">
            <a:avLst/>
          </a:prstGeom>
        </p:spPr>
      </p:pic>
      <p:pic>
        <p:nvPicPr>
          <p:cNvPr id="23" name="Picture 22">
            <a:extLst>
              <a:ext uri="{FF2B5EF4-FFF2-40B4-BE49-F238E27FC236}">
                <a16:creationId xmlns:a16="http://schemas.microsoft.com/office/drawing/2014/main" id="{E4EF267C-C84C-4525-80E7-8E7F0FB0B247}"/>
              </a:ext>
            </a:extLst>
          </p:cNvPr>
          <p:cNvPicPr>
            <a:picLocks noChangeAspect="1"/>
          </p:cNvPicPr>
          <p:nvPr/>
        </p:nvPicPr>
        <p:blipFill rotWithShape="1">
          <a:blip r:embed="rId4"/>
          <a:srcRect b="843"/>
          <a:stretch/>
        </p:blipFill>
        <p:spPr>
          <a:xfrm>
            <a:off x="3656920" y="2552962"/>
            <a:ext cx="3984399" cy="3867503"/>
          </a:xfrm>
          <a:prstGeom prst="rect">
            <a:avLst/>
          </a:prstGeom>
        </p:spPr>
      </p:pic>
      <p:sp>
        <p:nvSpPr>
          <p:cNvPr id="19" name="TextBox 18">
            <a:extLst>
              <a:ext uri="{FF2B5EF4-FFF2-40B4-BE49-F238E27FC236}">
                <a16:creationId xmlns:a16="http://schemas.microsoft.com/office/drawing/2014/main" id="{BB42D936-091E-4D0F-8A96-6BE32A668E9D}"/>
              </a:ext>
            </a:extLst>
          </p:cNvPr>
          <p:cNvSpPr txBox="1"/>
          <p:nvPr/>
        </p:nvSpPr>
        <p:spPr>
          <a:xfrm>
            <a:off x="7658761" y="2023984"/>
            <a:ext cx="4108231" cy="452431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a:t>When thinking about </a:t>
            </a:r>
            <a:r>
              <a:rPr lang="en-US" b="1"/>
              <a:t>your audience and medium</a:t>
            </a:r>
            <a:r>
              <a:rPr lang="en-US"/>
              <a:t>, it is important to center the community/who the story is about throughout this process along with an opportunity for that community to help develop what story or message they want to convey.</a:t>
            </a:r>
          </a:p>
          <a:p>
            <a:pPr marL="285750" indent="-285750">
              <a:buFont typeface="Arial" panose="020B0604020202020204" pitchFamily="34" charset="0"/>
              <a:buChar char="•"/>
            </a:pPr>
            <a:r>
              <a:rPr lang="en-US"/>
              <a:t>Depending on the audience, it is also important to ensure that translated materials are linguistically and culturally appropriate. </a:t>
            </a:r>
            <a:endParaRPr lang="en-US" b="1"/>
          </a:p>
          <a:p>
            <a:pPr marL="285750" indent="-285750">
              <a:buFont typeface="Arial" panose="020B0604020202020204" pitchFamily="34" charset="0"/>
              <a:buChar char="•"/>
            </a:pPr>
            <a:r>
              <a:rPr lang="en-US"/>
              <a:t>Equity should be incorporated in funding, motivation, project design, data collection &amp; sourcing, analysis, interpretation, and communication &amp; distribution</a:t>
            </a:r>
          </a:p>
        </p:txBody>
      </p:sp>
      <p:cxnSp>
        <p:nvCxnSpPr>
          <p:cNvPr id="8" name="Straight Arrow Connector 7">
            <a:extLst>
              <a:ext uri="{FF2B5EF4-FFF2-40B4-BE49-F238E27FC236}">
                <a16:creationId xmlns:a16="http://schemas.microsoft.com/office/drawing/2014/main" id="{3037B6CF-19AD-410A-9D67-EE12A08B09F2}"/>
              </a:ext>
            </a:extLst>
          </p:cNvPr>
          <p:cNvCxnSpPr>
            <a:cxnSpLocks/>
          </p:cNvCxnSpPr>
          <p:nvPr/>
        </p:nvCxnSpPr>
        <p:spPr>
          <a:xfrm>
            <a:off x="3392128" y="4129548"/>
            <a:ext cx="984881" cy="724156"/>
          </a:xfrm>
          <a:prstGeom prst="straightConnector1">
            <a:avLst/>
          </a:prstGeom>
          <a:ln w="1905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60F64AD-A713-4642-A44F-BAAF0EB12AFA}"/>
              </a:ext>
            </a:extLst>
          </p:cNvPr>
          <p:cNvCxnSpPr>
            <a:cxnSpLocks/>
          </p:cNvCxnSpPr>
          <p:nvPr/>
        </p:nvCxnSpPr>
        <p:spPr>
          <a:xfrm>
            <a:off x="3264310" y="4719484"/>
            <a:ext cx="1112699" cy="134220"/>
          </a:xfrm>
          <a:prstGeom prst="straightConnector1">
            <a:avLst/>
          </a:prstGeom>
          <a:ln w="19050">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950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3C0F-906D-4A04-AF0C-F115CF371990}"/>
              </a:ext>
            </a:extLst>
          </p:cNvPr>
          <p:cNvSpPr>
            <a:spLocks noGrp="1"/>
          </p:cNvSpPr>
          <p:nvPr>
            <p:ph type="title"/>
          </p:nvPr>
        </p:nvSpPr>
        <p:spPr>
          <a:xfrm>
            <a:off x="448194" y="209085"/>
            <a:ext cx="4551032" cy="2206376"/>
          </a:xfrm>
        </p:spPr>
        <p:txBody>
          <a:bodyPr>
            <a:normAutofit fontScale="90000"/>
          </a:bodyPr>
          <a:lstStyle/>
          <a:p>
            <a:r>
              <a:rPr lang="en-US"/>
              <a:t>GETTING CREATIVE…</a:t>
            </a:r>
            <a:br>
              <a:rPr lang="en-US"/>
            </a:br>
            <a:r>
              <a:rPr lang="en-US"/>
              <a:t>What other sources are out there? </a:t>
            </a:r>
          </a:p>
        </p:txBody>
      </p:sp>
      <p:pic>
        <p:nvPicPr>
          <p:cNvPr id="3" name="Picture 3">
            <a:extLst>
              <a:ext uri="{FF2B5EF4-FFF2-40B4-BE49-F238E27FC236}">
                <a16:creationId xmlns:a16="http://schemas.microsoft.com/office/drawing/2014/main" id="{AA2C8220-A7FB-4B70-BF3A-D5C4C2E72A69}"/>
              </a:ext>
            </a:extLst>
          </p:cNvPr>
          <p:cNvPicPr>
            <a:picLocks noChangeAspect="1"/>
          </p:cNvPicPr>
          <p:nvPr/>
        </p:nvPicPr>
        <p:blipFill>
          <a:blip r:embed="rId3"/>
          <a:stretch>
            <a:fillRect/>
          </a:stretch>
        </p:blipFill>
        <p:spPr>
          <a:xfrm>
            <a:off x="549375" y="2725058"/>
            <a:ext cx="2743200" cy="1773309"/>
          </a:xfrm>
          <a:prstGeom prst="rect">
            <a:avLst/>
          </a:prstGeom>
        </p:spPr>
      </p:pic>
      <p:pic>
        <p:nvPicPr>
          <p:cNvPr id="4" name="Picture 4">
            <a:extLst>
              <a:ext uri="{FF2B5EF4-FFF2-40B4-BE49-F238E27FC236}">
                <a16:creationId xmlns:a16="http://schemas.microsoft.com/office/drawing/2014/main" id="{654D68CD-74DB-4AB0-B727-DB5D3249060F}"/>
              </a:ext>
            </a:extLst>
          </p:cNvPr>
          <p:cNvPicPr>
            <a:picLocks noChangeAspect="1"/>
          </p:cNvPicPr>
          <p:nvPr/>
        </p:nvPicPr>
        <p:blipFill>
          <a:blip r:embed="rId4"/>
          <a:stretch>
            <a:fillRect/>
          </a:stretch>
        </p:blipFill>
        <p:spPr>
          <a:xfrm>
            <a:off x="450056" y="5030273"/>
            <a:ext cx="3421856" cy="1202766"/>
          </a:xfrm>
          <a:prstGeom prst="rect">
            <a:avLst/>
          </a:prstGeom>
        </p:spPr>
      </p:pic>
      <p:pic>
        <p:nvPicPr>
          <p:cNvPr id="5" name="Picture 5">
            <a:extLst>
              <a:ext uri="{FF2B5EF4-FFF2-40B4-BE49-F238E27FC236}">
                <a16:creationId xmlns:a16="http://schemas.microsoft.com/office/drawing/2014/main" id="{77DAD62A-D0C5-4B64-B9B3-0FBD841E83D2}"/>
              </a:ext>
            </a:extLst>
          </p:cNvPr>
          <p:cNvPicPr>
            <a:picLocks noChangeAspect="1"/>
          </p:cNvPicPr>
          <p:nvPr/>
        </p:nvPicPr>
        <p:blipFill>
          <a:blip r:embed="rId5"/>
          <a:stretch>
            <a:fillRect/>
          </a:stretch>
        </p:blipFill>
        <p:spPr>
          <a:xfrm>
            <a:off x="5938837" y="299222"/>
            <a:ext cx="3814762" cy="1782804"/>
          </a:xfrm>
          <a:prstGeom prst="rect">
            <a:avLst/>
          </a:prstGeom>
        </p:spPr>
      </p:pic>
      <p:pic>
        <p:nvPicPr>
          <p:cNvPr id="6" name="Picture 6">
            <a:extLst>
              <a:ext uri="{FF2B5EF4-FFF2-40B4-BE49-F238E27FC236}">
                <a16:creationId xmlns:a16="http://schemas.microsoft.com/office/drawing/2014/main" id="{FDA3D709-A733-4764-A6B2-B147C21786CD}"/>
              </a:ext>
            </a:extLst>
          </p:cNvPr>
          <p:cNvPicPr>
            <a:picLocks noChangeAspect="1"/>
          </p:cNvPicPr>
          <p:nvPr/>
        </p:nvPicPr>
        <p:blipFill>
          <a:blip r:embed="rId6"/>
          <a:stretch>
            <a:fillRect/>
          </a:stretch>
        </p:blipFill>
        <p:spPr>
          <a:xfrm>
            <a:off x="4831556" y="2669461"/>
            <a:ext cx="2743200" cy="1352390"/>
          </a:xfrm>
          <a:prstGeom prst="rect">
            <a:avLst/>
          </a:prstGeom>
        </p:spPr>
      </p:pic>
      <p:pic>
        <p:nvPicPr>
          <p:cNvPr id="7" name="Picture 7">
            <a:extLst>
              <a:ext uri="{FF2B5EF4-FFF2-40B4-BE49-F238E27FC236}">
                <a16:creationId xmlns:a16="http://schemas.microsoft.com/office/drawing/2014/main" id="{FADA232A-8A17-4C69-9213-D42270578A21}"/>
              </a:ext>
            </a:extLst>
          </p:cNvPr>
          <p:cNvPicPr>
            <a:picLocks noChangeAspect="1"/>
          </p:cNvPicPr>
          <p:nvPr/>
        </p:nvPicPr>
        <p:blipFill>
          <a:blip r:embed="rId7"/>
          <a:stretch>
            <a:fillRect/>
          </a:stretch>
        </p:blipFill>
        <p:spPr>
          <a:xfrm>
            <a:off x="9010650" y="2568782"/>
            <a:ext cx="2743200" cy="1934751"/>
          </a:xfrm>
          <a:prstGeom prst="rect">
            <a:avLst/>
          </a:prstGeom>
        </p:spPr>
      </p:pic>
      <p:pic>
        <p:nvPicPr>
          <p:cNvPr id="8" name="Picture 8">
            <a:extLst>
              <a:ext uri="{FF2B5EF4-FFF2-40B4-BE49-F238E27FC236}">
                <a16:creationId xmlns:a16="http://schemas.microsoft.com/office/drawing/2014/main" id="{DD5B04FA-F5F8-4940-BD50-0E7E0A87F2A4}"/>
              </a:ext>
            </a:extLst>
          </p:cNvPr>
          <p:cNvPicPr>
            <a:picLocks noChangeAspect="1"/>
          </p:cNvPicPr>
          <p:nvPr/>
        </p:nvPicPr>
        <p:blipFill>
          <a:blip r:embed="rId8"/>
          <a:stretch>
            <a:fillRect/>
          </a:stretch>
        </p:blipFill>
        <p:spPr>
          <a:xfrm>
            <a:off x="4783931" y="5213647"/>
            <a:ext cx="4112419" cy="1038424"/>
          </a:xfrm>
          <a:prstGeom prst="rect">
            <a:avLst/>
          </a:prstGeom>
        </p:spPr>
      </p:pic>
    </p:spTree>
    <p:extLst>
      <p:ext uri="{BB962C8B-B14F-4D97-AF65-F5344CB8AC3E}">
        <p14:creationId xmlns:p14="http://schemas.microsoft.com/office/powerpoint/2010/main" val="204177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B44B4-EC86-4313-AD68-CFAE41D1EEE7}"/>
              </a:ext>
            </a:extLst>
          </p:cNvPr>
          <p:cNvSpPr>
            <a:spLocks noGrp="1"/>
          </p:cNvSpPr>
          <p:nvPr>
            <p:ph type="title"/>
          </p:nvPr>
        </p:nvSpPr>
        <p:spPr/>
        <p:txBody>
          <a:bodyPr/>
          <a:lstStyle/>
          <a:p>
            <a:r>
              <a:rPr lang="en-US"/>
              <a:t>Questions for Panel </a:t>
            </a:r>
          </a:p>
        </p:txBody>
      </p:sp>
      <p:sp>
        <p:nvSpPr>
          <p:cNvPr id="3" name="Content Placeholder 2">
            <a:extLst>
              <a:ext uri="{FF2B5EF4-FFF2-40B4-BE49-F238E27FC236}">
                <a16:creationId xmlns:a16="http://schemas.microsoft.com/office/drawing/2014/main" id="{31017B15-351D-435F-8E5A-EB71C3B04F17}"/>
              </a:ext>
            </a:extLst>
          </p:cNvPr>
          <p:cNvSpPr>
            <a:spLocks noGrp="1"/>
          </p:cNvSpPr>
          <p:nvPr>
            <p:ph idx="1"/>
          </p:nvPr>
        </p:nvSpPr>
        <p:spPr/>
        <p:txBody>
          <a:bodyPr vert="horz" lIns="91440" tIns="45720" rIns="91440" bIns="45720" rtlCol="0" anchor="t">
            <a:normAutofit/>
          </a:bodyPr>
          <a:lstStyle/>
          <a:p>
            <a:r>
              <a:rPr lang="en-US">
                <a:ea typeface="+mn-lt"/>
                <a:cs typeface="+mn-lt"/>
              </a:rPr>
              <a:t>Please take a moment and tell us about your project   </a:t>
            </a:r>
            <a:endParaRPr lang="en-US"/>
          </a:p>
          <a:p>
            <a:pPr lvl="1"/>
            <a:r>
              <a:rPr lang="en-US">
                <a:ea typeface="+mn-lt"/>
                <a:cs typeface="+mn-lt"/>
              </a:rPr>
              <a:t>Did you set out with a specific question you wanted to answer?   </a:t>
            </a:r>
          </a:p>
          <a:p>
            <a:pPr lvl="1"/>
            <a:r>
              <a:rPr lang="en-US">
                <a:ea typeface="+mn-lt"/>
                <a:cs typeface="+mn-lt"/>
              </a:rPr>
              <a:t>What methods did you choose and why?   </a:t>
            </a:r>
            <a:endParaRPr lang="en-US"/>
          </a:p>
          <a:p>
            <a:pPr lvl="1"/>
            <a:r>
              <a:rPr lang="en-US">
                <a:ea typeface="+mn-lt"/>
                <a:cs typeface="+mn-lt"/>
              </a:rPr>
              <a:t>How did you center equity throughout your process?    </a:t>
            </a:r>
            <a:endParaRPr lang="en-US"/>
          </a:p>
          <a:p>
            <a:pPr lvl="1"/>
            <a:r>
              <a:rPr lang="en-US">
                <a:ea typeface="+mn-lt"/>
                <a:cs typeface="+mn-lt"/>
              </a:rPr>
              <a:t>How are you sharing your findings with different audiences?    </a:t>
            </a:r>
            <a:endParaRPr lang="en-US"/>
          </a:p>
          <a:p>
            <a:pPr lvl="1"/>
            <a:r>
              <a:rPr lang="en-US">
                <a:ea typeface="+mn-lt"/>
                <a:cs typeface="+mn-lt"/>
              </a:rPr>
              <a:t>What kind of actions do you hope people will take based on your findings?    </a:t>
            </a:r>
            <a:endParaRPr lang="en-US"/>
          </a:p>
          <a:p>
            <a:endParaRPr lang="en-US"/>
          </a:p>
          <a:p>
            <a:pPr marL="0" indent="0">
              <a:buNone/>
            </a:pPr>
            <a:endParaRPr lang="en-US"/>
          </a:p>
          <a:p>
            <a:pPr lvl="1"/>
            <a:endParaRPr lang="en-US">
              <a:ea typeface="+mn-lt"/>
              <a:cs typeface="+mn-lt"/>
            </a:endParaRPr>
          </a:p>
          <a:p>
            <a:endParaRPr lang="en-US"/>
          </a:p>
        </p:txBody>
      </p:sp>
    </p:spTree>
    <p:extLst>
      <p:ext uri="{BB962C8B-B14F-4D97-AF65-F5344CB8AC3E}">
        <p14:creationId xmlns:p14="http://schemas.microsoft.com/office/powerpoint/2010/main" val="1584773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DA7C-A78D-4DF8-A97C-AD75B3A62ED3}"/>
              </a:ext>
            </a:extLst>
          </p:cNvPr>
          <p:cNvSpPr>
            <a:spLocks noGrp="1"/>
          </p:cNvSpPr>
          <p:nvPr>
            <p:ph type="title"/>
          </p:nvPr>
        </p:nvSpPr>
        <p:spPr/>
        <p:txBody>
          <a:bodyPr/>
          <a:lstStyle/>
          <a:p>
            <a:r>
              <a:rPr lang="en-US"/>
              <a:t>Question for Panel </a:t>
            </a:r>
          </a:p>
        </p:txBody>
      </p:sp>
      <p:sp>
        <p:nvSpPr>
          <p:cNvPr id="3" name="Content Placeholder 2">
            <a:extLst>
              <a:ext uri="{FF2B5EF4-FFF2-40B4-BE49-F238E27FC236}">
                <a16:creationId xmlns:a16="http://schemas.microsoft.com/office/drawing/2014/main" id="{5ADD0AFE-FA4B-4AF6-9DE1-879C73DB3AE5}"/>
              </a:ext>
            </a:extLst>
          </p:cNvPr>
          <p:cNvSpPr>
            <a:spLocks noGrp="1"/>
          </p:cNvSpPr>
          <p:nvPr>
            <p:ph idx="1"/>
          </p:nvPr>
        </p:nvSpPr>
        <p:spPr/>
        <p:txBody>
          <a:bodyPr vert="horz" lIns="91440" tIns="45720" rIns="91440" bIns="45720" rtlCol="0" anchor="t">
            <a:normAutofit/>
          </a:bodyPr>
          <a:lstStyle/>
          <a:p>
            <a:r>
              <a:rPr lang="en-US"/>
              <a:t>What are important things you consider when doing data collection and storytelling?   </a:t>
            </a:r>
            <a:endParaRPr lang="en-US">
              <a:ea typeface="+mn-lt"/>
              <a:cs typeface="+mn-lt"/>
            </a:endParaRPr>
          </a:p>
          <a:p>
            <a:r>
              <a:rPr lang="en-US"/>
              <a:t>How do you take the data and stories captured in interviews and groups and build a story that can influence change?    </a:t>
            </a:r>
            <a:endParaRPr lang="en-US">
              <a:ea typeface="+mn-lt"/>
              <a:cs typeface="+mn-lt"/>
            </a:endParaRPr>
          </a:p>
          <a:p>
            <a:r>
              <a:rPr lang="en-US"/>
              <a:t>How have you used data storytelling for policy and systems change?  </a:t>
            </a:r>
            <a:endParaRPr lang="en-US">
              <a:ea typeface="+mn-lt"/>
              <a:cs typeface="+mn-lt"/>
            </a:endParaRPr>
          </a:p>
          <a:p>
            <a:r>
              <a:rPr lang="en-US"/>
              <a:t>What lessons learned would you like to share?  </a:t>
            </a:r>
          </a:p>
        </p:txBody>
      </p:sp>
    </p:spTree>
    <p:extLst>
      <p:ext uri="{BB962C8B-B14F-4D97-AF65-F5344CB8AC3E}">
        <p14:creationId xmlns:p14="http://schemas.microsoft.com/office/powerpoint/2010/main" val="2636349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3222-4388-4DF9-AFF2-5EFF27139DD1}"/>
              </a:ext>
            </a:extLst>
          </p:cNvPr>
          <p:cNvSpPr>
            <a:spLocks noGrp="1"/>
          </p:cNvSpPr>
          <p:nvPr>
            <p:ph type="title"/>
          </p:nvPr>
        </p:nvSpPr>
        <p:spPr/>
        <p:txBody>
          <a:bodyPr/>
          <a:lstStyle/>
          <a:p>
            <a:pPr algn="ctr"/>
            <a:r>
              <a:rPr lang="en-US"/>
              <a:t>We would love your feedback! </a:t>
            </a:r>
          </a:p>
        </p:txBody>
      </p:sp>
      <p:sp>
        <p:nvSpPr>
          <p:cNvPr id="3" name="Content Placeholder 2">
            <a:extLst>
              <a:ext uri="{FF2B5EF4-FFF2-40B4-BE49-F238E27FC236}">
                <a16:creationId xmlns:a16="http://schemas.microsoft.com/office/drawing/2014/main" id="{348161AB-769A-4DA9-A932-6E6FE574C150}"/>
              </a:ext>
            </a:extLst>
          </p:cNvPr>
          <p:cNvSpPr>
            <a:spLocks noGrp="1"/>
          </p:cNvSpPr>
          <p:nvPr>
            <p:ph idx="1"/>
          </p:nvPr>
        </p:nvSpPr>
        <p:spPr/>
        <p:txBody>
          <a:bodyPr vert="horz" lIns="91440" tIns="45720" rIns="91440" bIns="45720" rtlCol="0" anchor="t">
            <a:normAutofit/>
          </a:bodyPr>
          <a:lstStyle/>
          <a:p>
            <a:r>
              <a:rPr lang="en-US">
                <a:ea typeface="+mn-lt"/>
                <a:cs typeface="+mn-lt"/>
              </a:rPr>
              <a:t>Please take a few moments to complete this survey: </a:t>
            </a:r>
            <a:r>
              <a:rPr lang="en-US">
                <a:ea typeface="+mn-lt"/>
                <a:cs typeface="+mn-lt"/>
                <a:hlinkClick r:id="rId3"/>
              </a:rPr>
              <a:t>https://www.surveymonkey.com/r/X868HT9</a:t>
            </a:r>
            <a:r>
              <a:rPr lang="en-US">
                <a:ea typeface="+mn-lt"/>
                <a:cs typeface="+mn-lt"/>
              </a:rPr>
              <a:t> </a:t>
            </a:r>
            <a:endParaRPr lang="en-US">
              <a:highlight>
                <a:srgbClr val="FFFF00"/>
              </a:highlight>
              <a:ea typeface="+mn-lt"/>
              <a:cs typeface="+mn-lt"/>
            </a:endParaRPr>
          </a:p>
          <a:p>
            <a:endParaRPr lang="en-US">
              <a:ea typeface="+mn-lt"/>
              <a:cs typeface="+mn-lt"/>
            </a:endParaRPr>
          </a:p>
          <a:p>
            <a:pPr marL="0" indent="0">
              <a:buNone/>
            </a:pPr>
            <a:endParaRPr lang="en-US"/>
          </a:p>
          <a:p>
            <a:endParaRPr lang="en-US"/>
          </a:p>
          <a:p>
            <a:endParaRPr lang="en-US"/>
          </a:p>
        </p:txBody>
      </p:sp>
      <p:pic>
        <p:nvPicPr>
          <p:cNvPr id="4" name="Picture 4">
            <a:extLst>
              <a:ext uri="{FF2B5EF4-FFF2-40B4-BE49-F238E27FC236}">
                <a16:creationId xmlns:a16="http://schemas.microsoft.com/office/drawing/2014/main" id="{D744F0E0-36EB-4D3A-A1FB-09E5032FE219}"/>
              </a:ext>
            </a:extLst>
          </p:cNvPr>
          <p:cNvPicPr>
            <a:picLocks noChangeAspect="1"/>
          </p:cNvPicPr>
          <p:nvPr/>
        </p:nvPicPr>
        <p:blipFill>
          <a:blip r:embed="rId4"/>
          <a:stretch>
            <a:fillRect/>
          </a:stretch>
        </p:blipFill>
        <p:spPr>
          <a:xfrm>
            <a:off x="2971536" y="3067469"/>
            <a:ext cx="5493543" cy="3044779"/>
          </a:xfrm>
          <a:prstGeom prst="rect">
            <a:avLst/>
          </a:prstGeom>
        </p:spPr>
      </p:pic>
    </p:spTree>
    <p:extLst>
      <p:ext uri="{BB962C8B-B14F-4D97-AF65-F5344CB8AC3E}">
        <p14:creationId xmlns:p14="http://schemas.microsoft.com/office/powerpoint/2010/main" val="1455463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D9BA-D0C4-433D-B35E-2229D1EA1E2E}"/>
              </a:ext>
            </a:extLst>
          </p:cNvPr>
          <p:cNvSpPr>
            <a:spLocks noGrp="1"/>
          </p:cNvSpPr>
          <p:nvPr>
            <p:ph type="title"/>
          </p:nvPr>
        </p:nvSpPr>
        <p:spPr>
          <a:xfrm>
            <a:off x="333175" y="2696368"/>
            <a:ext cx="3848142" cy="3640319"/>
          </a:xfrm>
        </p:spPr>
        <p:txBody>
          <a:bodyPr>
            <a:normAutofit/>
          </a:bodyPr>
          <a:lstStyle/>
          <a:p>
            <a:r>
              <a:rPr lang="en-US"/>
              <a:t>Keep in Touch! </a:t>
            </a:r>
          </a:p>
        </p:txBody>
      </p:sp>
      <p:pic>
        <p:nvPicPr>
          <p:cNvPr id="7" name="Picture 7">
            <a:extLst>
              <a:ext uri="{FF2B5EF4-FFF2-40B4-BE49-F238E27FC236}">
                <a16:creationId xmlns:a16="http://schemas.microsoft.com/office/drawing/2014/main" id="{B4EA2244-FC45-420E-995F-AF6B6882A90D}"/>
              </a:ext>
            </a:extLst>
          </p:cNvPr>
          <p:cNvPicPr>
            <a:picLocks noGrp="1" noChangeAspect="1"/>
          </p:cNvPicPr>
          <p:nvPr>
            <p:ph idx="1"/>
          </p:nvPr>
        </p:nvPicPr>
        <p:blipFill>
          <a:blip r:embed="rId3"/>
          <a:stretch>
            <a:fillRect/>
          </a:stretch>
        </p:blipFill>
        <p:spPr>
          <a:xfrm>
            <a:off x="5870274" y="424740"/>
            <a:ext cx="6072996" cy="1804728"/>
          </a:xfrm>
        </p:spPr>
      </p:pic>
      <p:sp>
        <p:nvSpPr>
          <p:cNvPr id="12" name="Title 1">
            <a:extLst>
              <a:ext uri="{FF2B5EF4-FFF2-40B4-BE49-F238E27FC236}">
                <a16:creationId xmlns:a16="http://schemas.microsoft.com/office/drawing/2014/main" id="{61A4C431-3CA9-4BC2-85E6-E18F236BA3BC}"/>
              </a:ext>
            </a:extLst>
          </p:cNvPr>
          <p:cNvSpPr txBox="1">
            <a:spLocks/>
          </p:cNvSpPr>
          <p:nvPr/>
        </p:nvSpPr>
        <p:spPr>
          <a:xfrm>
            <a:off x="327425" y="418995"/>
            <a:ext cx="5559045" cy="1800018"/>
          </a:xfrm>
          <a:prstGeom prst="rect">
            <a:avLst/>
          </a:prstGeom>
          <a:solidFill>
            <a:srgbClr val="C6EF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a:t>  Thank you!</a:t>
            </a:r>
          </a:p>
        </p:txBody>
      </p:sp>
      <p:sp>
        <p:nvSpPr>
          <p:cNvPr id="13" name="TextBox 12">
            <a:extLst>
              <a:ext uri="{FF2B5EF4-FFF2-40B4-BE49-F238E27FC236}">
                <a16:creationId xmlns:a16="http://schemas.microsoft.com/office/drawing/2014/main" id="{11E357F0-F423-4D5C-B1CF-13A8C6F8C718}"/>
              </a:ext>
            </a:extLst>
          </p:cNvPr>
          <p:cNvSpPr txBox="1"/>
          <p:nvPr/>
        </p:nvSpPr>
        <p:spPr>
          <a:xfrm>
            <a:off x="4336212" y="2395267"/>
            <a:ext cx="7444593" cy="62991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Visit us at:  </a:t>
            </a:r>
            <a:r>
              <a:rPr lang="en-US" sz="3600" b="1">
                <a:ea typeface="+mn-lt"/>
                <a:cs typeface="+mn-lt"/>
              </a:rPr>
              <a:t>communitiescount.org</a:t>
            </a:r>
            <a:r>
              <a:rPr lang="en-US" sz="3600">
                <a:ea typeface="+mn-lt"/>
                <a:cs typeface="+mn-lt"/>
              </a:rPr>
              <a:t> </a:t>
            </a:r>
          </a:p>
          <a:p>
            <a:pPr>
              <a:spcBef>
                <a:spcPts val="800"/>
              </a:spcBef>
            </a:pPr>
            <a:r>
              <a:rPr lang="en-US" sz="2600" b="1">
                <a:ea typeface="+mn-lt"/>
                <a:cs typeface="+mn-lt"/>
              </a:rPr>
              <a:t>Contact us</a:t>
            </a:r>
            <a:r>
              <a:rPr lang="en-US" sz="2600">
                <a:ea typeface="+mn-lt"/>
                <a:cs typeface="+mn-lt"/>
              </a:rPr>
              <a:t>: </a:t>
            </a:r>
            <a:r>
              <a:rPr lang="en-US" sz="2600">
                <a:ea typeface="+mn-lt"/>
                <a:cs typeface="+mn-lt"/>
                <a:hlinkClick r:id="rId4"/>
              </a:rPr>
              <a:t>communitiescount@kingcounty.gov</a:t>
            </a:r>
          </a:p>
          <a:p>
            <a:endParaRPr lang="en-US" sz="2600">
              <a:ea typeface="+mn-lt"/>
              <a:cs typeface="+mn-lt"/>
            </a:endParaRPr>
          </a:p>
          <a:p>
            <a:pPr marL="342900" indent="-342900">
              <a:spcBef>
                <a:spcPts val="800"/>
              </a:spcBef>
              <a:buFont typeface="Arial"/>
              <a:buChar char="•"/>
            </a:pPr>
            <a:r>
              <a:rPr lang="en-US" sz="2600">
                <a:ea typeface="+mn-lt"/>
                <a:cs typeface="+mn-lt"/>
              </a:rPr>
              <a:t>Sara Jaye Sanford: </a:t>
            </a:r>
            <a:r>
              <a:rPr lang="en-US" sz="2600">
                <a:ea typeface="+mn-lt"/>
                <a:cs typeface="+mn-lt"/>
                <a:hlinkClick r:id="rId5">
                  <a:extLst>
                    <a:ext uri="{A12FA001-AC4F-418D-AE19-62706E023703}">
                      <ahyp:hlinkClr xmlns:ahyp="http://schemas.microsoft.com/office/drawing/2018/hyperlinkcolor" val="tx"/>
                    </a:ext>
                  </a:extLst>
                </a:hlinkClick>
              </a:rPr>
              <a:t>sjsanford</a:t>
            </a:r>
            <a:r>
              <a:rPr lang="en-US" sz="2600">
                <a:ea typeface="+mn-lt"/>
                <a:cs typeface="+mn-lt"/>
                <a:hlinkClick r:id="rId6">
                  <a:extLst>
                    <a:ext uri="{A12FA001-AC4F-418D-AE19-62706E023703}">
                      <ahyp:hlinkClr xmlns:ahyp="http://schemas.microsoft.com/office/drawing/2018/hyperlinkcolor" val="tx"/>
                    </a:ext>
                  </a:extLst>
                </a:hlinkClick>
              </a:rPr>
              <a:t>@kingcounty.gov</a:t>
            </a:r>
            <a:r>
              <a:rPr lang="en-US" sz="2600">
                <a:ea typeface="+mn-lt"/>
                <a:cs typeface="+mn-lt"/>
              </a:rPr>
              <a:t>  </a:t>
            </a:r>
          </a:p>
          <a:p>
            <a:pPr marL="342900" indent="-342900">
              <a:spcBef>
                <a:spcPts val="800"/>
              </a:spcBef>
              <a:buFont typeface="Arial"/>
              <a:buChar char="•"/>
            </a:pPr>
            <a:r>
              <a:rPr lang="en-US" sz="2600">
                <a:ea typeface="+mn-lt"/>
                <a:cs typeface="+mn-lt"/>
              </a:rPr>
              <a:t>Hani Mohamed: </a:t>
            </a:r>
            <a:r>
              <a:rPr lang="en-US" sz="2600">
                <a:ea typeface="+mn-lt"/>
                <a:cs typeface="+mn-lt"/>
                <a:hlinkClick r:id="rId7">
                  <a:extLst>
                    <a:ext uri="{A12FA001-AC4F-418D-AE19-62706E023703}">
                      <ahyp:hlinkClr xmlns:ahyp="http://schemas.microsoft.com/office/drawing/2018/hyperlinkcolor" val="tx"/>
                    </a:ext>
                  </a:extLst>
                </a:hlinkClick>
              </a:rPr>
              <a:t>hanimohamed@kingcounty.gov</a:t>
            </a:r>
            <a:endParaRPr lang="en-US" sz="2600">
              <a:ea typeface="+mn-lt"/>
              <a:cs typeface="+mn-lt"/>
            </a:endParaRPr>
          </a:p>
          <a:p>
            <a:pPr marL="342900" indent="-342900">
              <a:spcBef>
                <a:spcPts val="800"/>
              </a:spcBef>
              <a:buFont typeface="Arial"/>
              <a:buChar char="•"/>
            </a:pPr>
            <a:r>
              <a:rPr lang="en-US" sz="2600">
                <a:ea typeface="+mn-lt"/>
                <a:cs typeface="+mn-lt"/>
              </a:rPr>
              <a:t>Joie McCracken: </a:t>
            </a:r>
            <a:r>
              <a:rPr lang="en-US" sz="2600">
                <a:ea typeface="+mn-lt"/>
                <a:cs typeface="+mn-lt"/>
                <a:hlinkClick r:id="rId8">
                  <a:extLst>
                    <a:ext uri="{A12FA001-AC4F-418D-AE19-62706E023703}">
                      <ahyp:hlinkClr xmlns:ahyp="http://schemas.microsoft.com/office/drawing/2018/hyperlinkcolor" val="tx"/>
                    </a:ext>
                  </a:extLst>
                </a:hlinkClick>
              </a:rPr>
              <a:t>jmccracken@kingcounty.gov</a:t>
            </a:r>
            <a:endParaRPr lang="en-US" sz="2600">
              <a:ea typeface="+mn-lt"/>
              <a:cs typeface="+mn-lt"/>
            </a:endParaRPr>
          </a:p>
          <a:p>
            <a:pPr marL="342900" indent="-342900">
              <a:spcBef>
                <a:spcPts val="800"/>
              </a:spcBef>
              <a:buFont typeface="Arial"/>
              <a:buChar char="•"/>
            </a:pPr>
            <a:r>
              <a:rPr lang="en-US" sz="2600">
                <a:ea typeface="+mn-lt"/>
                <a:cs typeface="+mn-lt"/>
              </a:rPr>
              <a:t>Mariko Toyoji: </a:t>
            </a:r>
            <a:r>
              <a:rPr lang="en-US" sz="2600">
                <a:ea typeface="+mn-lt"/>
                <a:cs typeface="+mn-lt"/>
                <a:hlinkClick r:id="rId9">
                  <a:extLst>
                    <a:ext uri="{A12FA001-AC4F-418D-AE19-62706E023703}">
                      <ahyp:hlinkClr xmlns:ahyp="http://schemas.microsoft.com/office/drawing/2018/hyperlinkcolor" val="tx"/>
                    </a:ext>
                  </a:extLst>
                </a:hlinkClick>
              </a:rPr>
              <a:t>mtoyoji@kingcounty.gov</a:t>
            </a:r>
            <a:endParaRPr lang="en-US" sz="2600">
              <a:ea typeface="+mn-lt"/>
              <a:cs typeface="+mn-lt"/>
            </a:endParaRPr>
          </a:p>
          <a:p>
            <a:endParaRPr lang="en-US" sz="2400">
              <a:ea typeface="+mn-lt"/>
              <a:cs typeface="+mn-lt"/>
            </a:endParaRPr>
          </a:p>
          <a:p>
            <a:endParaRPr lang="en-US" sz="2400">
              <a:ea typeface="+mn-lt"/>
              <a:cs typeface="+mn-lt"/>
            </a:endParaRPr>
          </a:p>
          <a:p>
            <a:endParaRPr lang="en-US" sz="2400">
              <a:ea typeface="+mn-lt"/>
              <a:cs typeface="+mn-lt"/>
            </a:endParaRPr>
          </a:p>
          <a:p>
            <a:endParaRPr lang="en-US" sz="2400">
              <a:ea typeface="+mn-lt"/>
              <a:cs typeface="+mn-lt"/>
            </a:endParaRPr>
          </a:p>
          <a:p>
            <a:endParaRPr lang="en-US" sz="2800">
              <a:ea typeface="+mn-lt"/>
              <a:cs typeface="+mn-lt"/>
            </a:endParaRPr>
          </a:p>
          <a:p>
            <a:endParaRPr lang="en-US" b="1">
              <a:ea typeface="+mn-lt"/>
              <a:cs typeface="+mn-lt"/>
            </a:endParaRPr>
          </a:p>
          <a:p>
            <a:endParaRPr lang="en-US" b="1">
              <a:ea typeface="+mn-lt"/>
              <a:cs typeface="+mn-lt"/>
            </a:endParaRPr>
          </a:p>
          <a:p>
            <a:endParaRPr lang="en-US" b="1">
              <a:ea typeface="+mn-lt"/>
              <a:cs typeface="+mn-lt"/>
            </a:endParaRPr>
          </a:p>
        </p:txBody>
      </p:sp>
    </p:spTree>
    <p:extLst>
      <p:ext uri="{BB962C8B-B14F-4D97-AF65-F5344CB8AC3E}">
        <p14:creationId xmlns:p14="http://schemas.microsoft.com/office/powerpoint/2010/main" val="60826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6FE14-769B-4750-BFD4-EFE7D97BE9A0}"/>
              </a:ext>
            </a:extLst>
          </p:cNvPr>
          <p:cNvSpPr>
            <a:spLocks noGrp="1"/>
          </p:cNvSpPr>
          <p:nvPr>
            <p:ph type="title"/>
          </p:nvPr>
        </p:nvSpPr>
        <p:spPr>
          <a:xfrm>
            <a:off x="448194" y="310160"/>
            <a:ext cx="11295611" cy="1325563"/>
          </a:xfrm>
        </p:spPr>
        <p:txBody>
          <a:bodyPr/>
          <a:lstStyle/>
          <a:p>
            <a:pPr algn="ctr"/>
            <a:r>
              <a:rPr lang="en-US"/>
              <a:t>Land Acknowledgement</a:t>
            </a:r>
          </a:p>
        </p:txBody>
      </p:sp>
      <p:sp>
        <p:nvSpPr>
          <p:cNvPr id="3" name="Content Placeholder 2">
            <a:extLst>
              <a:ext uri="{FF2B5EF4-FFF2-40B4-BE49-F238E27FC236}">
                <a16:creationId xmlns:a16="http://schemas.microsoft.com/office/drawing/2014/main" id="{B49E8B89-B86B-4671-B7A3-823652037F50}"/>
              </a:ext>
            </a:extLst>
          </p:cNvPr>
          <p:cNvSpPr>
            <a:spLocks noGrp="1"/>
          </p:cNvSpPr>
          <p:nvPr>
            <p:ph idx="1"/>
          </p:nvPr>
        </p:nvSpPr>
        <p:spPr/>
        <p:txBody>
          <a:bodyPr/>
          <a:lstStyle/>
          <a:p>
            <a:pPr marL="0" indent="0" algn="ctr">
              <a:buNone/>
            </a:pPr>
            <a:r>
              <a:rPr lang="en-US"/>
              <a:t>We gather today on the ancestral land of the first people of Seattle, the Duwamish People. </a:t>
            </a:r>
          </a:p>
          <a:p>
            <a:pPr marL="0" indent="0" algn="ctr">
              <a:buNone/>
            </a:pPr>
            <a:r>
              <a:rPr lang="en-US"/>
              <a:t>We honor with gratitude the land itself and the Duwamish Tribe, and all of the Native people who call King County home.</a:t>
            </a:r>
          </a:p>
        </p:txBody>
      </p:sp>
    </p:spTree>
    <p:extLst>
      <p:ext uri="{BB962C8B-B14F-4D97-AF65-F5344CB8AC3E}">
        <p14:creationId xmlns:p14="http://schemas.microsoft.com/office/powerpoint/2010/main" val="235604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15244-9A1A-456F-9A20-2A4A055F4D1F}"/>
              </a:ext>
            </a:extLst>
          </p:cNvPr>
          <p:cNvSpPr>
            <a:spLocks noGrp="1"/>
          </p:cNvSpPr>
          <p:nvPr>
            <p:ph type="title"/>
          </p:nvPr>
        </p:nvSpPr>
        <p:spPr/>
        <p:txBody>
          <a:bodyPr/>
          <a:lstStyle/>
          <a:p>
            <a:r>
              <a:rPr lang="en-US"/>
              <a:t>Acknowledgements </a:t>
            </a:r>
          </a:p>
        </p:txBody>
      </p:sp>
      <p:sp>
        <p:nvSpPr>
          <p:cNvPr id="3" name="Content Placeholder 2">
            <a:extLst>
              <a:ext uri="{FF2B5EF4-FFF2-40B4-BE49-F238E27FC236}">
                <a16:creationId xmlns:a16="http://schemas.microsoft.com/office/drawing/2014/main" id="{2AAEEF80-402F-452B-AED1-323608C1D383}"/>
              </a:ext>
            </a:extLst>
          </p:cNvPr>
          <p:cNvSpPr>
            <a:spLocks noGrp="1"/>
          </p:cNvSpPr>
          <p:nvPr>
            <p:ph idx="1"/>
          </p:nvPr>
        </p:nvSpPr>
        <p:spPr/>
        <p:txBody>
          <a:bodyPr vert="horz" lIns="91440" tIns="45720" rIns="91440" bIns="45720" rtlCol="0" anchor="t">
            <a:normAutofit fontScale="85000" lnSpcReduction="20000"/>
          </a:bodyPr>
          <a:lstStyle/>
          <a:p>
            <a:r>
              <a:rPr lang="en-US" b="1">
                <a:ea typeface="+mn-lt"/>
                <a:cs typeface="+mn-lt"/>
              </a:rPr>
              <a:t>This workshop is supported by the </a:t>
            </a:r>
            <a:r>
              <a:rPr lang="en-US" b="1">
                <a:ea typeface="+mn-lt"/>
                <a:cs typeface="+mn-lt"/>
                <a:hlinkClick r:id="rId2"/>
              </a:rPr>
              <a:t>Communities of Opportunity</a:t>
            </a:r>
            <a:r>
              <a:rPr lang="en-US" b="1">
                <a:ea typeface="+mn-lt"/>
                <a:cs typeface="+mn-lt"/>
              </a:rPr>
              <a:t> (COO) </a:t>
            </a:r>
            <a:r>
              <a:rPr lang="en-US" b="1">
                <a:ea typeface="+mn-lt"/>
                <a:cs typeface="+mn-lt"/>
                <a:hlinkClick r:id="rId3"/>
              </a:rPr>
              <a:t>Learning Community</a:t>
            </a:r>
            <a:r>
              <a:rPr lang="en-US" b="1">
                <a:ea typeface="+mn-lt"/>
                <a:cs typeface="+mn-lt"/>
              </a:rPr>
              <a:t>.</a:t>
            </a:r>
            <a:endParaRPr lang="en-US"/>
          </a:p>
          <a:p>
            <a:pPr marL="0" indent="0">
              <a:buNone/>
            </a:pPr>
            <a:endParaRPr lang="en-US">
              <a:ea typeface="+mn-lt"/>
              <a:cs typeface="+mn-lt"/>
            </a:endParaRPr>
          </a:p>
          <a:p>
            <a:r>
              <a:rPr lang="en-US">
                <a:ea typeface="+mn-lt"/>
                <a:cs typeface="+mn-lt"/>
              </a:rPr>
              <a:t>COO is a public-private-community initiative, funded by King County through </a:t>
            </a:r>
            <a:r>
              <a:rPr lang="en-US">
                <a:ea typeface="+mn-lt"/>
                <a:cs typeface="+mn-lt"/>
                <a:hlinkClick r:id="rId4"/>
              </a:rPr>
              <a:t>Best Starts for Kids</a:t>
            </a:r>
            <a:r>
              <a:rPr lang="en-US">
                <a:ea typeface="+mn-lt"/>
                <a:cs typeface="+mn-lt"/>
              </a:rPr>
              <a:t> and the </a:t>
            </a:r>
            <a:r>
              <a:rPr lang="en-US">
                <a:ea typeface="+mn-lt"/>
                <a:cs typeface="+mn-lt"/>
                <a:hlinkClick r:id="rId5"/>
              </a:rPr>
              <a:t>Seattle Foundation</a:t>
            </a:r>
            <a:r>
              <a:rPr lang="en-US">
                <a:ea typeface="+mn-lt"/>
                <a:cs typeface="+mn-lt"/>
              </a:rPr>
              <a:t>, that works through community-driven partnerships to create greater racial, economic, and health equity so that all youth, families and communities in King County thrive and prosper. The COO </a:t>
            </a:r>
            <a:r>
              <a:rPr lang="en-US">
                <a:ea typeface="+mn-lt"/>
                <a:cs typeface="+mn-lt"/>
                <a:hlinkClick r:id="rId3"/>
              </a:rPr>
              <a:t>Learning Community</a:t>
            </a:r>
            <a:r>
              <a:rPr lang="en-US">
                <a:ea typeface="+mn-lt"/>
                <a:cs typeface="+mn-lt"/>
              </a:rPr>
              <a:t> leverages the power of collective knowledge to accelerate change, focusing on providing resources for shared learning opportunities, building critical connections, supporting capacity building, and the creation of equity tools, models and conditions that actualize the thriving communities we envision. </a:t>
            </a:r>
            <a:endParaRPr lang="en-US"/>
          </a:p>
          <a:p>
            <a:pPr marL="0" indent="0">
              <a:buNone/>
            </a:pPr>
            <a:endParaRPr lang="en-US">
              <a:ea typeface="+mn-lt"/>
              <a:cs typeface="+mn-lt"/>
            </a:endParaRPr>
          </a:p>
          <a:p>
            <a:r>
              <a:rPr lang="en-US">
                <a:ea typeface="+mn-lt"/>
                <a:cs typeface="+mn-lt"/>
              </a:rPr>
              <a:t>Visit </a:t>
            </a:r>
            <a:r>
              <a:rPr lang="en-US">
                <a:ea typeface="+mn-lt"/>
                <a:cs typeface="+mn-lt"/>
                <a:hlinkClick r:id="rId6"/>
              </a:rPr>
              <a:t>http://www.coopartnerships.org</a:t>
            </a:r>
            <a:r>
              <a:rPr lang="en-US">
                <a:ea typeface="+mn-lt"/>
                <a:cs typeface="+mn-lt"/>
              </a:rPr>
              <a:t> to learn more. </a:t>
            </a:r>
            <a:endParaRPr lang="en-US"/>
          </a:p>
          <a:p>
            <a:endParaRPr lang="en-US"/>
          </a:p>
        </p:txBody>
      </p:sp>
      <p:pic>
        <p:nvPicPr>
          <p:cNvPr id="4" name="Picture 6">
            <a:extLst>
              <a:ext uri="{FF2B5EF4-FFF2-40B4-BE49-F238E27FC236}">
                <a16:creationId xmlns:a16="http://schemas.microsoft.com/office/drawing/2014/main" id="{FC2241DC-213D-4C98-834B-B1414332FD54}"/>
              </a:ext>
            </a:extLst>
          </p:cNvPr>
          <p:cNvPicPr>
            <a:picLocks noChangeAspect="1"/>
          </p:cNvPicPr>
          <p:nvPr/>
        </p:nvPicPr>
        <p:blipFill>
          <a:blip r:embed="rId7"/>
          <a:stretch>
            <a:fillRect/>
          </a:stretch>
        </p:blipFill>
        <p:spPr>
          <a:xfrm>
            <a:off x="9541074" y="5295107"/>
            <a:ext cx="2286000" cy="1152525"/>
          </a:xfrm>
          <a:prstGeom prst="rect">
            <a:avLst/>
          </a:prstGeom>
        </p:spPr>
      </p:pic>
    </p:spTree>
    <p:extLst>
      <p:ext uri="{BB962C8B-B14F-4D97-AF65-F5344CB8AC3E}">
        <p14:creationId xmlns:p14="http://schemas.microsoft.com/office/powerpoint/2010/main" val="351907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A37C4-FFE5-4908-8560-087F16D6761A}"/>
              </a:ext>
            </a:extLst>
          </p:cNvPr>
          <p:cNvSpPr>
            <a:spLocks noGrp="1"/>
          </p:cNvSpPr>
          <p:nvPr>
            <p:ph type="title"/>
          </p:nvPr>
        </p:nvSpPr>
        <p:spPr/>
        <p:txBody>
          <a:bodyPr/>
          <a:lstStyle/>
          <a:p>
            <a:r>
              <a:rPr lang="en-US"/>
              <a:t>Agenda </a:t>
            </a:r>
          </a:p>
        </p:txBody>
      </p:sp>
      <p:sp>
        <p:nvSpPr>
          <p:cNvPr id="3" name="Content Placeholder 2">
            <a:extLst>
              <a:ext uri="{FF2B5EF4-FFF2-40B4-BE49-F238E27FC236}">
                <a16:creationId xmlns:a16="http://schemas.microsoft.com/office/drawing/2014/main" id="{BAE556CB-BC7D-4BF0-9211-21B459F0CE7E}"/>
              </a:ext>
            </a:extLst>
          </p:cNvPr>
          <p:cNvSpPr>
            <a:spLocks noGrp="1"/>
          </p:cNvSpPr>
          <p:nvPr>
            <p:ph idx="1"/>
          </p:nvPr>
        </p:nvSpPr>
        <p:spPr/>
        <p:txBody>
          <a:bodyPr vert="horz" lIns="91440" tIns="45720" rIns="91440" bIns="45720" rtlCol="0" anchor="t">
            <a:normAutofit lnSpcReduction="10000"/>
          </a:bodyPr>
          <a:lstStyle/>
          <a:p>
            <a:r>
              <a:rPr lang="en-US" sz="3500">
                <a:ea typeface="+mn-lt"/>
                <a:cs typeface="+mn-lt"/>
              </a:rPr>
              <a:t>Meeting norms, Intros, and goals </a:t>
            </a:r>
            <a:endParaRPr lang="en-US" sz="3500"/>
          </a:p>
          <a:p>
            <a:r>
              <a:rPr lang="en-US" sz="3500"/>
              <a:t>Introduction to Data Storytelling </a:t>
            </a:r>
          </a:p>
          <a:p>
            <a:r>
              <a:rPr lang="en-US" sz="3500"/>
              <a:t>Panel Discussion </a:t>
            </a:r>
          </a:p>
          <a:p>
            <a:r>
              <a:rPr lang="en-US" sz="3500"/>
              <a:t>Close-out/feedback </a:t>
            </a:r>
          </a:p>
          <a:p>
            <a:endParaRPr lang="en-US" sz="3500"/>
          </a:p>
          <a:p>
            <a:endParaRPr lang="en-US"/>
          </a:p>
          <a:p>
            <a:pPr marL="0" indent="0">
              <a:buNone/>
            </a:pPr>
            <a:br>
              <a:rPr lang="en-US"/>
            </a:br>
            <a:endParaRPr lang="en-US"/>
          </a:p>
        </p:txBody>
      </p:sp>
    </p:spTree>
    <p:extLst>
      <p:ext uri="{BB962C8B-B14F-4D97-AF65-F5344CB8AC3E}">
        <p14:creationId xmlns:p14="http://schemas.microsoft.com/office/powerpoint/2010/main" val="349653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00B2C-0E07-497D-9159-7857DFFDCAEE}"/>
              </a:ext>
            </a:extLst>
          </p:cNvPr>
          <p:cNvSpPr>
            <a:spLocks noGrp="1"/>
          </p:cNvSpPr>
          <p:nvPr>
            <p:ph type="title"/>
          </p:nvPr>
        </p:nvSpPr>
        <p:spPr/>
        <p:txBody>
          <a:bodyPr/>
          <a:lstStyle/>
          <a:p>
            <a:r>
              <a:rPr lang="en-US"/>
              <a:t>Purpose for today’s workshop </a:t>
            </a:r>
          </a:p>
        </p:txBody>
      </p:sp>
      <p:sp>
        <p:nvSpPr>
          <p:cNvPr id="3" name="Content Placeholder 2">
            <a:extLst>
              <a:ext uri="{FF2B5EF4-FFF2-40B4-BE49-F238E27FC236}">
                <a16:creationId xmlns:a16="http://schemas.microsoft.com/office/drawing/2014/main" id="{75BE9954-D7FA-4B21-AA30-636751AE5696}"/>
              </a:ext>
            </a:extLst>
          </p:cNvPr>
          <p:cNvSpPr>
            <a:spLocks noGrp="1"/>
          </p:cNvSpPr>
          <p:nvPr>
            <p:ph idx="1"/>
          </p:nvPr>
        </p:nvSpPr>
        <p:spPr/>
        <p:txBody>
          <a:bodyPr vert="horz" lIns="91440" tIns="45720" rIns="91440" bIns="45720" rtlCol="0" anchor="t">
            <a:normAutofit fontScale="92500"/>
          </a:bodyPr>
          <a:lstStyle/>
          <a:p>
            <a:pPr marL="0" indent="0">
              <a:buNone/>
            </a:pPr>
            <a:endParaRPr lang="en-US" b="1"/>
          </a:p>
          <a:p>
            <a:r>
              <a:rPr lang="en-US">
                <a:ea typeface="+mn-lt"/>
                <a:cs typeface="+mn-lt"/>
              </a:rPr>
              <a:t>The purpose of this workshop is to introduce community-based partners to frameworks they can apply to data storytelling and share examples of how partners have gathered and shared data stories to support and advocate for the needs of the communities they serve. During this workshop you will hear from three community partners who will share their journey throughout the data storytelling process. </a:t>
            </a:r>
            <a:endParaRPr lang="en-US"/>
          </a:p>
          <a:p>
            <a:r>
              <a:rPr lang="en-US">
                <a:ea typeface="+mn-lt"/>
                <a:cs typeface="+mn-lt"/>
              </a:rPr>
              <a:t>After this session, participants will have a better understanding of how storytelling can be used to present data, components of what makes a strong story and how equity is essential for data storytelling. </a:t>
            </a:r>
            <a:endParaRPr lang="en-US"/>
          </a:p>
          <a:p>
            <a:pPr marL="0" indent="0">
              <a:buNone/>
            </a:pPr>
            <a:endParaRPr lang="en-US"/>
          </a:p>
          <a:p>
            <a:endParaRPr lang="en-US">
              <a:ea typeface="+mn-lt"/>
              <a:cs typeface="+mn-lt"/>
            </a:endParaRPr>
          </a:p>
          <a:p>
            <a:endParaRPr lang="en-US"/>
          </a:p>
        </p:txBody>
      </p:sp>
    </p:spTree>
    <p:extLst>
      <p:ext uri="{BB962C8B-B14F-4D97-AF65-F5344CB8AC3E}">
        <p14:creationId xmlns:p14="http://schemas.microsoft.com/office/powerpoint/2010/main" val="116451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BAF7-B4A3-499C-989C-F207E4DA14C1}"/>
              </a:ext>
            </a:extLst>
          </p:cNvPr>
          <p:cNvSpPr>
            <a:spLocks noGrp="1"/>
          </p:cNvSpPr>
          <p:nvPr>
            <p:ph type="title"/>
          </p:nvPr>
        </p:nvSpPr>
        <p:spPr/>
        <p:txBody>
          <a:bodyPr/>
          <a:lstStyle/>
          <a:p>
            <a:r>
              <a:rPr lang="en-US"/>
              <a:t>Meeting Norms</a:t>
            </a:r>
          </a:p>
        </p:txBody>
      </p:sp>
      <p:sp>
        <p:nvSpPr>
          <p:cNvPr id="3" name="Content Placeholder 2">
            <a:extLst>
              <a:ext uri="{FF2B5EF4-FFF2-40B4-BE49-F238E27FC236}">
                <a16:creationId xmlns:a16="http://schemas.microsoft.com/office/drawing/2014/main" id="{5E5BAEC4-3A35-43A0-8929-B9D20CF51902}"/>
              </a:ext>
            </a:extLst>
          </p:cNvPr>
          <p:cNvSpPr>
            <a:spLocks noGrp="1"/>
          </p:cNvSpPr>
          <p:nvPr>
            <p:ph idx="1"/>
          </p:nvPr>
        </p:nvSpPr>
        <p:spPr>
          <a:xfrm>
            <a:off x="838200" y="1825625"/>
            <a:ext cx="10515600" cy="4673722"/>
          </a:xfrm>
        </p:spPr>
        <p:txBody>
          <a:bodyPr vert="horz" lIns="91440" tIns="45720" rIns="91440" bIns="45720" rtlCol="0" anchor="t">
            <a:normAutofit lnSpcReduction="10000"/>
          </a:bodyPr>
          <a:lstStyle/>
          <a:p>
            <a:r>
              <a:rPr lang="en-US">
                <a:cs typeface="Calibri"/>
              </a:rPr>
              <a:t>Kids, pets, and sweats are ok! </a:t>
            </a:r>
          </a:p>
          <a:p>
            <a:r>
              <a:rPr lang="en-US">
                <a:cs typeface="Calibri"/>
              </a:rPr>
              <a:t>Take care of yourself: Snacks and drinks are welcome. Take a break if you need one. </a:t>
            </a:r>
          </a:p>
          <a:p>
            <a:r>
              <a:rPr lang="en-US">
                <a:cs typeface="Calibri"/>
              </a:rPr>
              <a:t>We love to see your faces and welcome you to be on camera if you would like to, but feel free to stay off-camera if you are more comfortable that way. </a:t>
            </a:r>
          </a:p>
          <a:p>
            <a:r>
              <a:rPr lang="en-US">
                <a:cs typeface="Calibri"/>
              </a:rPr>
              <a:t>We will be monitoring chat as well as pausing to invite spoken questions. </a:t>
            </a:r>
          </a:p>
          <a:p>
            <a:r>
              <a:rPr lang="en-US">
                <a:cs typeface="Calibri"/>
              </a:rPr>
              <a:t>Respect the experiences and perspectives others share. </a:t>
            </a:r>
          </a:p>
          <a:p>
            <a:r>
              <a:rPr lang="en-US" i="1">
                <a:cs typeface="Calibri"/>
              </a:rPr>
              <a:t>Optional: </a:t>
            </a:r>
            <a:r>
              <a:rPr lang="en-US">
                <a:cs typeface="Calibri"/>
              </a:rPr>
              <a:t>Introduce yourself in the chat, with your name and organization! </a:t>
            </a:r>
          </a:p>
        </p:txBody>
      </p:sp>
    </p:spTree>
    <p:extLst>
      <p:ext uri="{BB962C8B-B14F-4D97-AF65-F5344CB8AC3E}">
        <p14:creationId xmlns:p14="http://schemas.microsoft.com/office/powerpoint/2010/main" val="137780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BAF7-B4A3-499C-989C-F207E4DA14C1}"/>
              </a:ext>
            </a:extLst>
          </p:cNvPr>
          <p:cNvSpPr>
            <a:spLocks noGrp="1"/>
          </p:cNvSpPr>
          <p:nvPr>
            <p:ph type="title"/>
          </p:nvPr>
        </p:nvSpPr>
        <p:spPr/>
        <p:txBody>
          <a:bodyPr/>
          <a:lstStyle/>
          <a:p>
            <a:r>
              <a:rPr lang="en-US"/>
              <a:t>Learning goals &amp; expectations</a:t>
            </a:r>
          </a:p>
        </p:txBody>
      </p:sp>
      <p:sp>
        <p:nvSpPr>
          <p:cNvPr id="3" name="Content Placeholder 2">
            <a:extLst>
              <a:ext uri="{FF2B5EF4-FFF2-40B4-BE49-F238E27FC236}">
                <a16:creationId xmlns:a16="http://schemas.microsoft.com/office/drawing/2014/main" id="{5E5BAEC4-3A35-43A0-8929-B9D20CF51902}"/>
              </a:ext>
            </a:extLst>
          </p:cNvPr>
          <p:cNvSpPr>
            <a:spLocks noGrp="1"/>
          </p:cNvSpPr>
          <p:nvPr>
            <p:ph idx="1"/>
          </p:nvPr>
        </p:nvSpPr>
        <p:spPr>
          <a:xfrm>
            <a:off x="838200" y="1825625"/>
            <a:ext cx="10515600" cy="4673722"/>
          </a:xfrm>
        </p:spPr>
        <p:txBody>
          <a:bodyPr vert="horz" lIns="91440" tIns="45720" rIns="91440" bIns="45720" rtlCol="0" anchor="t">
            <a:normAutofit fontScale="70000" lnSpcReduction="20000"/>
          </a:bodyPr>
          <a:lstStyle/>
          <a:p>
            <a:pPr marL="0" indent="0">
              <a:lnSpc>
                <a:spcPct val="100000"/>
              </a:lnSpc>
              <a:buNone/>
            </a:pPr>
            <a:r>
              <a:rPr lang="en-US" b="1">
                <a:latin typeface="+mj-lt"/>
                <a:cs typeface="Calibri"/>
              </a:rPr>
              <a:t>Learning goals</a:t>
            </a:r>
          </a:p>
          <a:p>
            <a:pPr marL="0" indent="0">
              <a:lnSpc>
                <a:spcPct val="100000"/>
              </a:lnSpc>
              <a:buNone/>
            </a:pPr>
            <a:r>
              <a:rPr lang="en-US">
                <a:latin typeface="+mj-lt"/>
                <a:cs typeface="Calibri"/>
              </a:rPr>
              <a:t>After this workshop attendees will…</a:t>
            </a:r>
          </a:p>
          <a:p>
            <a:r>
              <a:rPr lang="en-US" sz="2900">
                <a:effectLst/>
                <a:latin typeface="+mj-lt"/>
              </a:rPr>
              <a:t>Recognize that a variety of data sources (including numbers, stories, quotes, &amp; images) can help create a compelling &amp; comprehensive story about the communities and work that your agency supports to highlight impacts of systems, program, and/or policies</a:t>
            </a:r>
          </a:p>
          <a:p>
            <a:r>
              <a:rPr lang="en-US" sz="2900">
                <a:latin typeface="+mj-lt"/>
                <a:ea typeface="+mn-lt"/>
                <a:cs typeface="+mn-lt"/>
              </a:rPr>
              <a:t>Learn how storytelling can be used to present data, components of what makes a strong story and how equity is essential for data storytelling</a:t>
            </a:r>
            <a:endParaRPr lang="en-US" sz="2900">
              <a:effectLst/>
              <a:latin typeface="+mj-lt"/>
            </a:endParaRPr>
          </a:p>
          <a:p>
            <a:r>
              <a:rPr lang="en-US" sz="2900">
                <a:latin typeface="+mj-lt"/>
                <a:ea typeface="Calibri" panose="020F0502020204030204" pitchFamily="34" charset="0"/>
                <a:cs typeface="Arial"/>
              </a:rPr>
              <a:t>Hear how organizations </a:t>
            </a:r>
            <a:r>
              <a:rPr lang="en-US" sz="2900">
                <a:latin typeface="+mj-lt"/>
                <a:ea typeface="+mn-lt"/>
                <a:cs typeface="+mn-lt"/>
              </a:rPr>
              <a:t>have gathered and shared data stories to support and advocate for the needs of the communities they serve</a:t>
            </a:r>
          </a:p>
          <a:p>
            <a:pPr marL="0" indent="0">
              <a:buNone/>
            </a:pPr>
            <a:endParaRPr lang="en-US" sz="2600">
              <a:effectLst/>
              <a:latin typeface="+mj-lt"/>
              <a:ea typeface="Calibri" panose="020F0502020204030204" pitchFamily="34" charset="0"/>
              <a:cs typeface="Arial" panose="020B0604020202020204" pitchFamily="34" charset="0"/>
            </a:endParaRPr>
          </a:p>
          <a:p>
            <a:pPr marL="0" indent="0">
              <a:lnSpc>
                <a:spcPct val="100000"/>
              </a:lnSpc>
              <a:buNone/>
            </a:pPr>
            <a:r>
              <a:rPr lang="en-US" b="1">
                <a:latin typeface="+mj-lt"/>
                <a:ea typeface="Calibri" panose="020F0502020204030204" pitchFamily="34" charset="0"/>
                <a:cs typeface="Arial"/>
              </a:rPr>
              <a:t>Expectations for participation</a:t>
            </a:r>
            <a:endParaRPr lang="en-US" b="1">
              <a:effectLst/>
              <a:latin typeface="+mj-lt"/>
              <a:ea typeface="Calibri" panose="020F0502020204030204" pitchFamily="34" charset="0"/>
              <a:cs typeface="Arial"/>
            </a:endParaRPr>
          </a:p>
          <a:p>
            <a:pPr marL="0" indent="0">
              <a:lnSpc>
                <a:spcPct val="100000"/>
              </a:lnSpc>
              <a:buNone/>
            </a:pPr>
            <a:r>
              <a:rPr lang="en-US">
                <a:effectLst/>
                <a:latin typeface="+mj-lt"/>
                <a:ea typeface="Calibri" panose="020F0502020204030204" pitchFamily="34" charset="0"/>
                <a:cs typeface="Arial"/>
              </a:rPr>
              <a:t>We value the perspectives, expertise, and discussions of King County community-based organizations (CBOs) during this workshop.</a:t>
            </a:r>
            <a:r>
              <a:rPr lang="en-US">
                <a:latin typeface="+mj-lt"/>
                <a:ea typeface="Calibri" panose="020F0502020204030204" pitchFamily="34" charset="0"/>
                <a:cs typeface="Arial"/>
              </a:rPr>
              <a:t> </a:t>
            </a:r>
            <a:r>
              <a:rPr lang="en-US">
                <a:effectLst/>
                <a:latin typeface="+mj-lt"/>
                <a:ea typeface="Calibri" panose="020F0502020204030204" pitchFamily="34" charset="0"/>
                <a:cs typeface="Arial"/>
              </a:rPr>
              <a:t> While individuals from other agencies and institutions may be attending, it is expected that individuals from these agencies will be invited to primarily “listen &amp; learn” from the insights, questions, and discussion of our CBO partners</a:t>
            </a:r>
            <a:endParaRPr lang="en-US">
              <a:latin typeface="+mj-lt"/>
              <a:cs typeface="Calibri"/>
            </a:endParaRPr>
          </a:p>
          <a:p>
            <a:pPr marL="0" indent="0">
              <a:buNone/>
            </a:pPr>
            <a:endParaRPr lang="en-US">
              <a:cs typeface="Calibri"/>
            </a:endParaRPr>
          </a:p>
        </p:txBody>
      </p:sp>
    </p:spTree>
    <p:extLst>
      <p:ext uri="{BB962C8B-B14F-4D97-AF65-F5344CB8AC3E}">
        <p14:creationId xmlns:p14="http://schemas.microsoft.com/office/powerpoint/2010/main" val="129002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00B2C-0E07-497D-9159-7857DFFDCAEE}"/>
              </a:ext>
            </a:extLst>
          </p:cNvPr>
          <p:cNvSpPr>
            <a:spLocks noGrp="1"/>
          </p:cNvSpPr>
          <p:nvPr>
            <p:ph type="title"/>
          </p:nvPr>
        </p:nvSpPr>
        <p:spPr>
          <a:xfrm>
            <a:off x="328121" y="2700987"/>
            <a:ext cx="11295611" cy="1325563"/>
          </a:xfrm>
        </p:spPr>
        <p:txBody>
          <a:bodyPr/>
          <a:lstStyle/>
          <a:p>
            <a:r>
              <a:rPr lang="en-US"/>
              <a:t>Data storytelling</a:t>
            </a:r>
          </a:p>
        </p:txBody>
      </p:sp>
    </p:spTree>
    <p:extLst>
      <p:ext uri="{BB962C8B-B14F-4D97-AF65-F5344CB8AC3E}">
        <p14:creationId xmlns:p14="http://schemas.microsoft.com/office/powerpoint/2010/main" val="358818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b="1" spc="-100">
                <a:latin typeface="+mn-lt"/>
              </a:rPr>
              <a:t>What makes a story?</a:t>
            </a:r>
            <a:endParaRPr lang="en-US" sz="5500">
              <a:solidFill>
                <a:schemeClr val="accent1"/>
              </a:solidFill>
              <a:latin typeface="+mn-lt"/>
            </a:endParaRPr>
          </a:p>
        </p:txBody>
      </p:sp>
      <p:grpSp>
        <p:nvGrpSpPr>
          <p:cNvPr id="11" name="Group 10">
            <a:extLst>
              <a:ext uri="{FF2B5EF4-FFF2-40B4-BE49-F238E27FC236}">
                <a16:creationId xmlns:a16="http://schemas.microsoft.com/office/drawing/2014/main" id="{3BB76F23-E8B4-4F8D-8AFE-8C73D6F5F817}"/>
              </a:ext>
            </a:extLst>
          </p:cNvPr>
          <p:cNvGrpSpPr>
            <a:grpSpLocks noChangeAspect="1"/>
          </p:cNvGrpSpPr>
          <p:nvPr/>
        </p:nvGrpSpPr>
        <p:grpSpPr>
          <a:xfrm>
            <a:off x="3345531" y="2034416"/>
            <a:ext cx="8563970" cy="3962268"/>
            <a:chOff x="391081" y="1337319"/>
            <a:chExt cx="11434349" cy="5290298"/>
          </a:xfrm>
        </p:grpSpPr>
        <p:sp>
          <p:nvSpPr>
            <p:cNvPr id="5" name="Line Callout 2 (Accent Bar) 4"/>
            <p:cNvSpPr/>
            <p:nvPr/>
          </p:nvSpPr>
          <p:spPr>
            <a:xfrm>
              <a:off x="9372687" y="1337319"/>
              <a:ext cx="2452743" cy="1194099"/>
            </a:xfrm>
            <a:prstGeom prst="accentCallout2">
              <a:avLst>
                <a:gd name="adj1" fmla="val 18750"/>
                <a:gd name="adj2" fmla="val -8333"/>
                <a:gd name="adj3" fmla="val 18750"/>
                <a:gd name="adj4" fmla="val -16667"/>
                <a:gd name="adj5" fmla="val 83146"/>
                <a:gd name="adj6" fmla="val -503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Hand: </a:t>
              </a:r>
            </a:p>
            <a:p>
              <a:pPr algn="ctr"/>
              <a:r>
                <a:rPr lang="en-US" sz="2400">
                  <a:solidFill>
                    <a:schemeClr val="tx1"/>
                  </a:solidFill>
                </a:rPr>
                <a:t>Take action! </a:t>
              </a:r>
            </a:p>
          </p:txBody>
        </p:sp>
        <p:sp>
          <p:nvSpPr>
            <p:cNvPr id="6" name="Line Callout 2 (Accent Bar) 5"/>
            <p:cNvSpPr/>
            <p:nvPr/>
          </p:nvSpPr>
          <p:spPr>
            <a:xfrm>
              <a:off x="8183070" y="5508821"/>
              <a:ext cx="3141233" cy="1118796"/>
            </a:xfrm>
            <a:prstGeom prst="accentCallout2">
              <a:avLst>
                <a:gd name="adj1" fmla="val 18750"/>
                <a:gd name="adj2" fmla="val -8333"/>
                <a:gd name="adj3" fmla="val 18750"/>
                <a:gd name="adj4" fmla="val -16667"/>
                <a:gd name="adj5" fmla="val 11252"/>
                <a:gd name="adj6" fmla="val -479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Heart: </a:t>
              </a:r>
              <a:r>
                <a:rPr lang="en-US" sz="2400">
                  <a:solidFill>
                    <a:schemeClr val="tx1"/>
                  </a:solidFill>
                </a:rPr>
                <a:t>Feel! </a:t>
              </a:r>
              <a:endParaRPr lang="en-US" sz="2400" b="1">
                <a:solidFill>
                  <a:schemeClr val="tx1"/>
                </a:solidFill>
              </a:endParaRPr>
            </a:p>
          </p:txBody>
        </p:sp>
        <p:sp>
          <p:nvSpPr>
            <p:cNvPr id="7" name="Line Callout 2 (Accent Bar) 6"/>
            <p:cNvSpPr/>
            <p:nvPr/>
          </p:nvSpPr>
          <p:spPr>
            <a:xfrm flipH="1">
              <a:off x="391081" y="4180819"/>
              <a:ext cx="2369237" cy="1226195"/>
            </a:xfrm>
            <a:prstGeom prst="accentCallout2">
              <a:avLst>
                <a:gd name="adj1" fmla="val 18750"/>
                <a:gd name="adj2" fmla="val -8333"/>
                <a:gd name="adj3" fmla="val 18750"/>
                <a:gd name="adj4" fmla="val -16667"/>
                <a:gd name="adj5" fmla="val 5724"/>
                <a:gd name="adj6" fmla="val -471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Head: </a:t>
              </a:r>
              <a:r>
                <a:rPr lang="en-US" sz="2400">
                  <a:solidFill>
                    <a:schemeClr val="tx1"/>
                  </a:solidFill>
                </a:rPr>
                <a:t>Think!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823" y="1583287"/>
              <a:ext cx="2689659" cy="2689659"/>
            </a:xfrm>
            <a:prstGeom prst="rect">
              <a:avLst/>
            </a:prstGeom>
          </p:spPr>
        </p:pic>
        <p:sp>
          <p:nvSpPr>
            <p:cNvPr id="8" name="Heart 7"/>
            <p:cNvSpPr/>
            <p:nvPr/>
          </p:nvSpPr>
          <p:spPr>
            <a:xfrm>
              <a:off x="4361803" y="4537453"/>
              <a:ext cx="2479357" cy="2066926"/>
            </a:xfrm>
            <a:prstGeom prst="hear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601483" y="1679540"/>
              <a:ext cx="2581587" cy="2784899"/>
            </a:xfrm>
            <a:prstGeom prst="rect">
              <a:avLst/>
            </a:prstGeom>
          </p:spPr>
        </p:pic>
      </p:grpSp>
    </p:spTree>
    <p:extLst>
      <p:ext uri="{BB962C8B-B14F-4D97-AF65-F5344CB8AC3E}">
        <p14:creationId xmlns:p14="http://schemas.microsoft.com/office/powerpoint/2010/main" val="1026299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rame">
  <a:themeElements>
    <a:clrScheme name="Custom 4">
      <a:dk1>
        <a:sysClr val="windowText" lastClr="000000"/>
      </a:dk1>
      <a:lt1>
        <a:sysClr val="window" lastClr="FFFFFF"/>
      </a:lt1>
      <a:dk2>
        <a:srgbClr val="000000"/>
      </a:dk2>
      <a:lt2>
        <a:srgbClr val="F8F8F8"/>
      </a:lt2>
      <a:accent1>
        <a:srgbClr val="C6EFF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1269e1f-0d86-4adc-97d8-2aec91d2cb11">
      <UserInfo>
        <DisplayName>McCracken, Joie</DisplayName>
        <AccountId>18</AccountId>
        <AccountType/>
      </UserInfo>
      <UserInfo>
        <DisplayName>Quince, Vanessa</DisplayName>
        <AccountId>66</AccountId>
        <AccountType/>
      </UserInfo>
      <UserInfo>
        <DisplayName>Toyoji, Mariko</DisplayName>
        <AccountId>6</AccountId>
        <AccountType/>
      </UserInfo>
      <UserInfo>
        <DisplayName>Sanford, Sara Jaye</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6AC095EE18F542A3EF90872DFDEB12" ma:contentTypeVersion="13" ma:contentTypeDescription="Create a new document." ma:contentTypeScope="" ma:versionID="738177b44f84f9c169d7d4ad23595cd0">
  <xsd:schema xmlns:xsd="http://www.w3.org/2001/XMLSchema" xmlns:xs="http://www.w3.org/2001/XMLSchema" xmlns:p="http://schemas.microsoft.com/office/2006/metadata/properties" xmlns:ns2="51269e1f-0d86-4adc-97d8-2aec91d2cb11" xmlns:ns3="d2ef52b7-9f6d-4500-98e1-f4b4e61cd865" targetNamespace="http://schemas.microsoft.com/office/2006/metadata/properties" ma:root="true" ma:fieldsID="4eaa5fa0aee8496a8c114ed52415c19f" ns2:_="" ns3:_="">
    <xsd:import namespace="51269e1f-0d86-4adc-97d8-2aec91d2cb11"/>
    <xsd:import namespace="d2ef52b7-9f6d-4500-98e1-f4b4e61cd86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269e1f-0d86-4adc-97d8-2aec91d2cb1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ef52b7-9f6d-4500-98e1-f4b4e61cd86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D22635-E954-4464-A763-F95B7538410D}">
  <ds:schemaRefs>
    <ds:schemaRef ds:uri="http://schemas.microsoft.com/sharepoint/v3/contenttype/forms"/>
  </ds:schemaRefs>
</ds:datastoreItem>
</file>

<file path=customXml/itemProps2.xml><?xml version="1.0" encoding="utf-8"?>
<ds:datastoreItem xmlns:ds="http://schemas.openxmlformats.org/officeDocument/2006/customXml" ds:itemID="{CBC487F7-601F-42B3-B747-4B8E33C55E0E}">
  <ds:schemaRefs>
    <ds:schemaRef ds:uri="51269e1f-0d86-4adc-97d8-2aec91d2cb11"/>
    <ds:schemaRef ds:uri="d2ef52b7-9f6d-4500-98e1-f4b4e61cd86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77C61AC-4277-4DC4-8436-6A685932542F}">
  <ds:schemaRefs>
    <ds:schemaRef ds:uri="51269e1f-0d86-4adc-97d8-2aec91d2cb11"/>
    <ds:schemaRef ds:uri="d2ef52b7-9f6d-4500-98e1-f4b4e61cd8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18</TotalTime>
  <Words>2561</Words>
  <Application>Microsoft Office PowerPoint</Application>
  <PresentationFormat>Widescreen</PresentationFormat>
  <Paragraphs>173</Paragraphs>
  <Slides>18</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Corbel</vt:lpstr>
      <vt:lpstr>Wingdings 2</vt:lpstr>
      <vt:lpstr>Office Theme</vt:lpstr>
      <vt:lpstr>Frame</vt:lpstr>
      <vt:lpstr>PowerPoint Presentation</vt:lpstr>
      <vt:lpstr>Land Acknowledgement</vt:lpstr>
      <vt:lpstr>Acknowledgements </vt:lpstr>
      <vt:lpstr>Agenda </vt:lpstr>
      <vt:lpstr>Purpose for today’s workshop </vt:lpstr>
      <vt:lpstr>Meeting Norms</vt:lpstr>
      <vt:lpstr>Learning goals &amp; expectations</vt:lpstr>
      <vt:lpstr>Data storytelling</vt:lpstr>
      <vt:lpstr>What makes a story?</vt:lpstr>
      <vt:lpstr>Using data storytelling for impact </vt:lpstr>
      <vt:lpstr>Storytelling using maps, images, and quotes </vt:lpstr>
      <vt:lpstr>Storytelling for equity From Best Starts for Kids</vt:lpstr>
      <vt:lpstr>A few more tips related to data storytelling &amp; dissemination </vt:lpstr>
      <vt:lpstr>GETTING CREATIVE… What other sources are out there? </vt:lpstr>
      <vt:lpstr>Questions for Panel </vt:lpstr>
      <vt:lpstr>Question for Panel </vt:lpstr>
      <vt:lpstr>We would love your feedback! </vt:lpstr>
      <vt:lpstr>Keep in Touch!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Quince, Vanessa</dc:creator>
  <cp:lastModifiedBy>Mohamed, Hani</cp:lastModifiedBy>
  <cp:revision>3</cp:revision>
  <dcterms:created xsi:type="dcterms:W3CDTF">2021-06-02T16:55:58Z</dcterms:created>
  <dcterms:modified xsi:type="dcterms:W3CDTF">2021-12-10T17:16:30Z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0x010100F26AC095EE18F542A3EF90872DFDEB12</vt:lpwstr>
  </property>
</Properties>
</file>